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996" r:id="rId1"/>
  </p:sldMasterIdLst>
  <p:notesMasterIdLst>
    <p:notesMasterId r:id="rId21"/>
  </p:notesMasterIdLst>
  <p:sldIdLst>
    <p:sldId id="256" r:id="rId2"/>
    <p:sldId id="257" r:id="rId3"/>
    <p:sldId id="286" r:id="rId4"/>
    <p:sldId id="277" r:id="rId5"/>
    <p:sldId id="285" r:id="rId6"/>
    <p:sldId id="278" r:id="rId7"/>
    <p:sldId id="260" r:id="rId8"/>
    <p:sldId id="261" r:id="rId9"/>
    <p:sldId id="269" r:id="rId10"/>
    <p:sldId id="280" r:id="rId11"/>
    <p:sldId id="281" r:id="rId12"/>
    <p:sldId id="284" r:id="rId13"/>
    <p:sldId id="282" r:id="rId14"/>
    <p:sldId id="288" r:id="rId15"/>
    <p:sldId id="289" r:id="rId16"/>
    <p:sldId id="283" r:id="rId17"/>
    <p:sldId id="279" r:id="rId18"/>
    <p:sldId id="287"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F182E2-70F4-45FE-B9EB-09F890B372CE}" v="77" dt="2025-07-01T17:37:24.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2881" autoAdjust="0"/>
  </p:normalViewPr>
  <p:slideViewPr>
    <p:cSldViewPr snapToGrid="0">
      <p:cViewPr varScale="1">
        <p:scale>
          <a:sx n="88" d="100"/>
          <a:sy n="88" d="100"/>
        </p:scale>
        <p:origin x="54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0F378-D159-495A-8370-464B643FA413}" type="datetimeFigureOut">
              <a:rPr lang="en-IN" smtClean="0"/>
              <a:t>02-07-2025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8F411-99EB-4950-AD52-C4D3139D64CE}" type="slidenum">
              <a:rPr lang="en-IN" smtClean="0"/>
              <a:t>‹#›</a:t>
            </a:fld>
            <a:endParaRPr lang="en-IN" dirty="0"/>
          </a:p>
        </p:txBody>
      </p:sp>
    </p:spTree>
    <p:extLst>
      <p:ext uri="{BB962C8B-B14F-4D97-AF65-F5344CB8AC3E}">
        <p14:creationId xmlns:p14="http://schemas.microsoft.com/office/powerpoint/2010/main" val="410329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28F411-99EB-4950-AD52-C4D3139D64CE}" type="slidenum">
              <a:rPr lang="en-IN" smtClean="0"/>
              <a:t>4</a:t>
            </a:fld>
            <a:endParaRPr lang="en-IN" dirty="0"/>
          </a:p>
        </p:txBody>
      </p:sp>
    </p:spTree>
    <p:extLst>
      <p:ext uri="{BB962C8B-B14F-4D97-AF65-F5344CB8AC3E}">
        <p14:creationId xmlns:p14="http://schemas.microsoft.com/office/powerpoint/2010/main" val="46651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45B5-E928-7A7E-D1F4-4EC874DF4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C1D9C7-2D00-151D-863B-D5FB5B691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DA24E6-A821-7D9C-E4FF-893430B02C8D}"/>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1D85090B-2445-EB87-40AA-542D4B6713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BB6D87-9B7D-95FE-35E1-2BC2331457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16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B80A-1964-04C2-BA98-BE446EF07A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8FB335-026A-0F1C-1096-E029D24873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A7168B-CFAC-17FA-8057-F1CBD980C043}"/>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B81598C1-48BF-0AAB-B719-B884BEEDE1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486F8B-8898-CBE6-9B82-A6E0C69827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436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1C9854-7C4F-6797-36A0-440E656013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B45F9A-CEA4-E730-C1A2-D83386CDF8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FDA046-E5BA-27C3-C1FF-66BBE555B0F9}"/>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A7F5C7FA-5F19-2AA5-0A3A-BF9F56E9A5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1D36E5-587C-7121-659C-B352087A1DF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4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D8F0-E913-FA74-9E65-F3687264CC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579688-0B60-2F04-850A-BAA9C2C005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83B41C-FC13-47F2-369B-DED785DBE4CB}"/>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2270D6D0-9E80-444E-F90A-18E497EED1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EFD006-0A11-7B4E-95D3-B5410C17B4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923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129D-D0D5-1066-4DC9-8DA038643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898606-4617-F258-6BEB-895363794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9D683-E6A5-BD23-839A-080A624C6E2E}"/>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BB87DDA2-AEAA-E01C-1E6B-212AF5B8A6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1C908-A15B-69EA-CCE4-4FB41E10FA0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138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DA58-F7E8-FE6D-27D6-02CD46CECE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3A164F-8256-EDAA-D622-1AC151C07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670AB0-F471-0D49-1295-AA1818A610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AB9DD6-CBAC-4A8A-D415-9B420D67FD40}"/>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6" name="Footer Placeholder 5">
            <a:extLst>
              <a:ext uri="{FF2B5EF4-FFF2-40B4-BE49-F238E27FC236}">
                <a16:creationId xmlns:a16="http://schemas.microsoft.com/office/drawing/2014/main" id="{3FD26788-070D-5C30-0888-244416B884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00178B-B9E5-0960-9D92-36158C8A4ED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369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C6A2-F9D5-14EA-772C-AD9B85C64A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0D9B73-B2A4-3144-65AC-6B67D619A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25EBA-FBB2-27B3-7DC0-3B1F763A02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B1DBA3-2171-EE5E-3659-244F4BA0A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8B5BD-AAC7-3DCF-A3C7-AAFC568669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46984C-6068-D901-142A-8307AE82C5E7}"/>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8" name="Footer Placeholder 7">
            <a:extLst>
              <a:ext uri="{FF2B5EF4-FFF2-40B4-BE49-F238E27FC236}">
                <a16:creationId xmlns:a16="http://schemas.microsoft.com/office/drawing/2014/main" id="{C960948E-C1B8-1A29-DD7B-0DFD09FDABD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740988-3238-158D-FF0E-1A720ADF215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252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DBE5-087C-59BC-6B8F-B8F29C8595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2C6562-96E3-DE3B-9477-AA01863E16AE}"/>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4" name="Footer Placeholder 3">
            <a:extLst>
              <a:ext uri="{FF2B5EF4-FFF2-40B4-BE49-F238E27FC236}">
                <a16:creationId xmlns:a16="http://schemas.microsoft.com/office/drawing/2014/main" id="{6638B5C0-D7AF-8494-B3ED-B26E1E725A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859AB6-44A7-740F-0E8B-E2CADD907B1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822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D5D71-2D25-7241-4686-EF2CFAE47CCF}"/>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3" name="Footer Placeholder 2">
            <a:extLst>
              <a:ext uri="{FF2B5EF4-FFF2-40B4-BE49-F238E27FC236}">
                <a16:creationId xmlns:a16="http://schemas.microsoft.com/office/drawing/2014/main" id="{04382B8A-04B5-BA94-FF46-5EC9B70CD7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C00087F-7E0F-5770-8042-7B93DAF0A3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3143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E4D8-B8EC-63B2-CECB-E0BC942C1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1E1130-D0A8-A9D6-AFC1-C597CCC632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8CBB8D-9EC2-A076-495F-4EFDD6322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A8DA9-982A-52C9-6A1B-52047E16832B}"/>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6" name="Footer Placeholder 5">
            <a:extLst>
              <a:ext uri="{FF2B5EF4-FFF2-40B4-BE49-F238E27FC236}">
                <a16:creationId xmlns:a16="http://schemas.microsoft.com/office/drawing/2014/main" id="{9ED4A657-6BCA-9D06-318D-33DFD67F62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745EB0-0E74-EE3A-C5CD-46D460C54CC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065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6BD2-5462-47BF-E09A-E904B4551D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DD36E0-D1C2-EF0E-C4FB-AEB5C7A5A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8069809A-488B-C1AE-4858-59FD30FD7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D269B-C66A-10AE-D180-2504E977166F}"/>
              </a:ext>
            </a:extLst>
          </p:cNvPr>
          <p:cNvSpPr>
            <a:spLocks noGrp="1"/>
          </p:cNvSpPr>
          <p:nvPr>
            <p:ph type="dt" sz="half" idx="10"/>
          </p:nvPr>
        </p:nvSpPr>
        <p:spPr/>
        <p:txBody>
          <a:bodyPr/>
          <a:lstStyle/>
          <a:p>
            <a:fld id="{B61BEF0D-F0BB-DE4B-95CE-6DB70DBA9567}" type="datetimeFigureOut">
              <a:rPr lang="en-US" smtClean="0"/>
              <a:pPr/>
              <a:t>7/2/2025</a:t>
            </a:fld>
            <a:endParaRPr lang="en-US" dirty="0"/>
          </a:p>
        </p:txBody>
      </p:sp>
      <p:sp>
        <p:nvSpPr>
          <p:cNvPr id="6" name="Footer Placeholder 5">
            <a:extLst>
              <a:ext uri="{FF2B5EF4-FFF2-40B4-BE49-F238E27FC236}">
                <a16:creationId xmlns:a16="http://schemas.microsoft.com/office/drawing/2014/main" id="{9CC70A4E-1650-D555-D13A-5B2BA86B4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4E14C9-774D-F9AF-57D6-49A5C1F9513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399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A72A9-3957-4DC2-EE2A-833DE5286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FD55E9-A507-0FC1-A4AD-FF26CE56E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193E7-F123-56B4-6B32-6F4295752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7/2/2025</a:t>
            </a:fld>
            <a:endParaRPr lang="en-US" dirty="0"/>
          </a:p>
        </p:txBody>
      </p:sp>
      <p:sp>
        <p:nvSpPr>
          <p:cNvPr id="5" name="Footer Placeholder 4">
            <a:extLst>
              <a:ext uri="{FF2B5EF4-FFF2-40B4-BE49-F238E27FC236}">
                <a16:creationId xmlns:a16="http://schemas.microsoft.com/office/drawing/2014/main" id="{5CEB2CF2-0DA7-140F-2077-14826E9327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04977D1-DBBB-DF7C-4242-BB5009869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5023444"/>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F1DC9-0BB5-A82F-4643-C40413F7B1B1}"/>
              </a:ext>
            </a:extLst>
          </p:cNvPr>
          <p:cNvSpPr>
            <a:spLocks noGrp="1"/>
          </p:cNvSpPr>
          <p:nvPr>
            <p:ph type="subTitle" idx="1"/>
          </p:nvPr>
        </p:nvSpPr>
        <p:spPr>
          <a:xfrm>
            <a:off x="6705011" y="4774015"/>
            <a:ext cx="5408612" cy="1793047"/>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Under the guidance of</a:t>
            </a:r>
          </a:p>
          <a:p>
            <a:pPr algn="ctr"/>
            <a:r>
              <a:rPr lang="en-IN" sz="2200" b="1" dirty="0">
                <a:latin typeface="Times New Roman" panose="02020603050405020304" pitchFamily="18" charset="0"/>
                <a:cs typeface="Times New Roman" panose="02020603050405020304" pitchFamily="18" charset="0"/>
              </a:rPr>
              <a:t>Dr.Deena Babu Mandru</a:t>
            </a:r>
          </a:p>
          <a:p>
            <a:pPr algn="ctr"/>
            <a:r>
              <a:rPr lang="en-IN" sz="2200" b="1" dirty="0">
                <a:latin typeface="Times New Roman" panose="02020603050405020304" pitchFamily="18" charset="0"/>
                <a:cs typeface="Times New Roman" panose="02020603050405020304" pitchFamily="18" charset="0"/>
              </a:rPr>
              <a:t>HOD IT</a:t>
            </a:r>
          </a:p>
        </p:txBody>
      </p:sp>
      <p:pic>
        <p:nvPicPr>
          <p:cNvPr id="5" name="Picture 4">
            <a:extLst>
              <a:ext uri="{FF2B5EF4-FFF2-40B4-BE49-F238E27FC236}">
                <a16:creationId xmlns:a16="http://schemas.microsoft.com/office/drawing/2014/main" id="{ABD45B09-27D6-96A9-7A39-AF564B267F00}"/>
              </a:ext>
            </a:extLst>
          </p:cNvPr>
          <p:cNvPicPr>
            <a:picLocks noChangeAspect="1"/>
          </p:cNvPicPr>
          <p:nvPr/>
        </p:nvPicPr>
        <p:blipFill>
          <a:blip r:embed="rId2"/>
          <a:stretch>
            <a:fillRect/>
          </a:stretch>
        </p:blipFill>
        <p:spPr>
          <a:xfrm>
            <a:off x="546538" y="-34293"/>
            <a:ext cx="1308996" cy="1374745"/>
          </a:xfrm>
          <a:prstGeom prst="rect">
            <a:avLst/>
          </a:prstGeom>
        </p:spPr>
      </p:pic>
      <p:sp>
        <p:nvSpPr>
          <p:cNvPr id="6" name="Title 1">
            <a:extLst>
              <a:ext uri="{FF2B5EF4-FFF2-40B4-BE49-F238E27FC236}">
                <a16:creationId xmlns:a16="http://schemas.microsoft.com/office/drawing/2014/main" id="{C7E6E15D-B406-7780-457C-AF75E64D85D4}"/>
              </a:ext>
            </a:extLst>
          </p:cNvPr>
          <p:cNvSpPr txBox="1">
            <a:spLocks/>
          </p:cNvSpPr>
          <p:nvPr/>
        </p:nvSpPr>
        <p:spPr>
          <a:xfrm>
            <a:off x="1161534" y="2001691"/>
            <a:ext cx="10310648" cy="1274516"/>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000" b="1" dirty="0">
                <a:solidFill>
                  <a:schemeClr val="tx1"/>
                </a:solidFill>
                <a:latin typeface="Times New Roman" panose="02020603050405020304" pitchFamily="18" charset="0"/>
                <a:cs typeface="Times New Roman" panose="02020603050405020304" pitchFamily="18" charset="0"/>
              </a:rPr>
              <a:t>MAJOR PROJECT REVIEW </a:t>
            </a:r>
          </a:p>
          <a:p>
            <a:pPr algn="ctr"/>
            <a:r>
              <a:rPr lang="en-IN" sz="2700" b="1" dirty="0">
                <a:solidFill>
                  <a:schemeClr val="tx1"/>
                </a:solidFill>
                <a:latin typeface="Times New Roman" panose="02020603050405020304" pitchFamily="18" charset="0"/>
                <a:cs typeface="Times New Roman" panose="02020603050405020304" pitchFamily="18" charset="0"/>
              </a:rPr>
              <a:t>Presentation on </a:t>
            </a:r>
            <a:r>
              <a:rPr lang="en-IN" sz="3000" b="1" dirty="0">
                <a:solidFill>
                  <a:schemeClr val="tx1"/>
                </a:solidFill>
                <a:latin typeface="Times New Roman" panose="02020603050405020304" pitchFamily="18" charset="0"/>
                <a:cs typeface="Times New Roman" panose="02020603050405020304" pitchFamily="18" charset="0"/>
              </a:rPr>
              <a:t> </a:t>
            </a:r>
          </a:p>
        </p:txBody>
      </p:sp>
      <p:sp>
        <p:nvSpPr>
          <p:cNvPr id="7" name="Title 1">
            <a:extLst>
              <a:ext uri="{FF2B5EF4-FFF2-40B4-BE49-F238E27FC236}">
                <a16:creationId xmlns:a16="http://schemas.microsoft.com/office/drawing/2014/main" id="{8B3179CF-3463-FE3D-876A-A415252FC54C}"/>
              </a:ext>
            </a:extLst>
          </p:cNvPr>
          <p:cNvSpPr txBox="1">
            <a:spLocks/>
          </p:cNvSpPr>
          <p:nvPr/>
        </p:nvSpPr>
        <p:spPr>
          <a:xfrm>
            <a:off x="608407" y="2791888"/>
            <a:ext cx="11294982" cy="1277945"/>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a:latin typeface="Times New Roman" panose="02020603050405020304" pitchFamily="18" charset="0"/>
                <a:cs typeface="Times New Roman" panose="02020603050405020304" pitchFamily="18" charset="0"/>
              </a:rPr>
              <a:t>Water Quality Monitoring And Forecasting System</a:t>
            </a:r>
            <a:endParaRPr lang="en-IN" sz="28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F31AA031-8D29-26D6-AE2E-118104113929}"/>
              </a:ext>
            </a:extLst>
          </p:cNvPr>
          <p:cNvSpPr txBox="1">
            <a:spLocks/>
          </p:cNvSpPr>
          <p:nvPr/>
        </p:nvSpPr>
        <p:spPr>
          <a:xfrm>
            <a:off x="770562" y="4774015"/>
            <a:ext cx="5024063" cy="221768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IN" sz="2200" dirty="0">
              <a:solidFill>
                <a:schemeClr val="tx1"/>
              </a:solidFill>
              <a:latin typeface="Times New Roman" panose="02020603050405020304" pitchFamily="18" charset="0"/>
              <a:cs typeface="Times New Roman" panose="02020603050405020304" pitchFamily="18" charset="0"/>
            </a:endParaRPr>
          </a:p>
        </p:txBody>
      </p:sp>
      <p:pic>
        <p:nvPicPr>
          <p:cNvPr id="4" name="table">
            <a:extLst>
              <a:ext uri="{FF2B5EF4-FFF2-40B4-BE49-F238E27FC236}">
                <a16:creationId xmlns:a16="http://schemas.microsoft.com/office/drawing/2014/main" id="{1CFE7AD9-997F-D6B9-A6B4-5292EEF20895}"/>
              </a:ext>
            </a:extLst>
          </p:cNvPr>
          <p:cNvPicPr>
            <a:picLocks noChangeAspect="1"/>
          </p:cNvPicPr>
          <p:nvPr/>
        </p:nvPicPr>
        <p:blipFill>
          <a:blip r:embed="rId3"/>
          <a:stretch>
            <a:fillRect/>
          </a:stretch>
        </p:blipFill>
        <p:spPr>
          <a:xfrm>
            <a:off x="1861921" y="-12586"/>
            <a:ext cx="8988878" cy="1288275"/>
          </a:xfrm>
          <a:prstGeom prst="rect">
            <a:avLst/>
          </a:prstGeom>
        </p:spPr>
      </p:pic>
      <p:pic>
        <p:nvPicPr>
          <p:cNvPr id="11" name="Picture 10">
            <a:extLst>
              <a:ext uri="{FF2B5EF4-FFF2-40B4-BE49-F238E27FC236}">
                <a16:creationId xmlns:a16="http://schemas.microsoft.com/office/drawing/2014/main" id="{EA91931D-09D3-38AE-3ED3-D5D0C81C9D0F}"/>
              </a:ext>
            </a:extLst>
          </p:cNvPr>
          <p:cNvPicPr>
            <a:picLocks noChangeAspect="1"/>
          </p:cNvPicPr>
          <p:nvPr/>
        </p:nvPicPr>
        <p:blipFill>
          <a:blip r:embed="rId4" cstate="print"/>
          <a:stretch>
            <a:fillRect/>
          </a:stretch>
        </p:blipFill>
        <p:spPr>
          <a:xfrm>
            <a:off x="10752364" y="-7622"/>
            <a:ext cx="1439636" cy="1342729"/>
          </a:xfrm>
          <a:prstGeom prst="rect">
            <a:avLst/>
          </a:prstGeom>
        </p:spPr>
      </p:pic>
      <p:sp>
        <p:nvSpPr>
          <p:cNvPr id="13" name="Title 1">
            <a:extLst>
              <a:ext uri="{FF2B5EF4-FFF2-40B4-BE49-F238E27FC236}">
                <a16:creationId xmlns:a16="http://schemas.microsoft.com/office/drawing/2014/main" id="{C456E478-DBD1-6CFC-C2BF-75DE83D2D6E5}"/>
              </a:ext>
            </a:extLst>
          </p:cNvPr>
          <p:cNvSpPr txBox="1">
            <a:spLocks/>
          </p:cNvSpPr>
          <p:nvPr/>
        </p:nvSpPr>
        <p:spPr>
          <a:xfrm>
            <a:off x="1201036" y="1292189"/>
            <a:ext cx="10310648" cy="6842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000" b="1" dirty="0">
                <a:solidFill>
                  <a:schemeClr val="tx1"/>
                </a:solidFill>
                <a:latin typeface="Times New Roman" panose="02020603050405020304" pitchFamily="18" charset="0"/>
                <a:cs typeface="Times New Roman" panose="02020603050405020304" pitchFamily="18" charset="0"/>
              </a:rPr>
              <a:t>DEPARTMENT OF INFORMATION TECHNOLOGY</a:t>
            </a:r>
          </a:p>
        </p:txBody>
      </p:sp>
      <p:sp>
        <p:nvSpPr>
          <p:cNvPr id="2" name="TextBox 1"/>
          <p:cNvSpPr txBox="1"/>
          <p:nvPr/>
        </p:nvSpPr>
        <p:spPr>
          <a:xfrm>
            <a:off x="608407" y="4728744"/>
            <a:ext cx="4568926" cy="1585049"/>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Team Members : </a:t>
            </a:r>
          </a:p>
          <a:p>
            <a:pPr marL="285750" indent="-285750">
              <a:buFont typeface="Arial" panose="020B0604020202020204" pitchFamily="34" charset="0"/>
              <a:buChar char="•"/>
            </a:pPr>
            <a:r>
              <a:rPr lang="en-IN" dirty="0"/>
              <a:t>BAIRAGONI VAISHANAVI           22J41A1207  </a:t>
            </a:r>
          </a:p>
          <a:p>
            <a:pPr marL="285750" indent="-285750">
              <a:buFont typeface="Arial" panose="020B0604020202020204" pitchFamily="34" charset="0"/>
              <a:buChar char="•"/>
            </a:pPr>
            <a:r>
              <a:rPr lang="en-IN" dirty="0"/>
              <a:t>MALOTH THARUN                      22J41A1236</a:t>
            </a:r>
          </a:p>
          <a:p>
            <a:pPr marL="285750" indent="-285750">
              <a:buFont typeface="Arial" panose="020B0604020202020204" pitchFamily="34" charset="0"/>
              <a:buChar char="•"/>
            </a:pPr>
            <a:r>
              <a:rPr lang="en-IN" dirty="0"/>
              <a:t>POTHUGANTI NIKHIL                 23J45A1206</a:t>
            </a:r>
          </a:p>
          <a:p>
            <a:pPr marL="285750" indent="-285750">
              <a:buFont typeface="Arial" panose="020B0604020202020204" pitchFamily="34" charset="0"/>
              <a:buChar char="•"/>
            </a:pPr>
            <a:r>
              <a:rPr lang="en-IN" dirty="0"/>
              <a:t>CHANDUPATLA SIDDHARTHA   22J41A1213</a:t>
            </a:r>
            <a:endParaRPr lang="en-I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178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69A261-152F-F3B8-3BD2-777FE9CB83D2}"/>
              </a:ext>
            </a:extLst>
          </p:cNvPr>
          <p:cNvSpPr txBox="1">
            <a:spLocks/>
          </p:cNvSpPr>
          <p:nvPr/>
        </p:nvSpPr>
        <p:spPr>
          <a:xfrm>
            <a:off x="655608" y="634385"/>
            <a:ext cx="10860656"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Times New Roman" panose="02020603050405020304" pitchFamily="18" charset="0"/>
                <a:cs typeface="Times New Roman" panose="02020603050405020304" pitchFamily="18" charset="0"/>
              </a:rPr>
              <a:t>SYSTEM ARCHITECTURE</a:t>
            </a:r>
          </a:p>
        </p:txBody>
      </p:sp>
      <p:pic>
        <p:nvPicPr>
          <p:cNvPr id="2" name="Picture 1" descr="A diagram of a computer network&#10;&#10;AI-generated content may be incorrect.">
            <a:extLst>
              <a:ext uri="{FF2B5EF4-FFF2-40B4-BE49-F238E27FC236}">
                <a16:creationId xmlns:a16="http://schemas.microsoft.com/office/drawing/2014/main" id="{73DE21BD-1620-AD7A-D261-823C24939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160" y="1653486"/>
            <a:ext cx="7091679" cy="3551029"/>
          </a:xfrm>
          <a:prstGeom prst="rect">
            <a:avLst/>
          </a:prstGeom>
        </p:spPr>
      </p:pic>
    </p:spTree>
    <p:extLst>
      <p:ext uri="{BB962C8B-B14F-4D97-AF65-F5344CB8AC3E}">
        <p14:creationId xmlns:p14="http://schemas.microsoft.com/office/powerpoint/2010/main" val="259663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B5F0-748E-B4AE-FAD2-7BBB92D5F788}"/>
              </a:ext>
            </a:extLst>
          </p:cNvPr>
          <p:cNvSpPr>
            <a:spLocks noGrp="1"/>
          </p:cNvSpPr>
          <p:nvPr>
            <p:ph type="title"/>
          </p:nvPr>
        </p:nvSpPr>
        <p:spPr>
          <a:xfrm>
            <a:off x="838200" y="-56445"/>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Technologies &amp; ML Techniques Used in the Project</a:t>
            </a:r>
            <a:endParaRPr lang="en-IN" sz="4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B83D949-5092-C465-4A3C-2F79BC998826}"/>
              </a:ext>
            </a:extLst>
          </p:cNvPr>
          <p:cNvSpPr>
            <a:spLocks noGrp="1" noChangeArrowheads="1"/>
          </p:cNvSpPr>
          <p:nvPr>
            <p:ph idx="1"/>
          </p:nvPr>
        </p:nvSpPr>
        <p:spPr bwMode="auto">
          <a:xfrm>
            <a:off x="838200" y="1454014"/>
            <a:ext cx="5364192" cy="293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IN" sz="1600" b="1" dirty="0">
                <a:latin typeface="Times New Roman" panose="02020603050405020304" pitchFamily="18" charset="0"/>
                <a:cs typeface="Times New Roman" panose="02020603050405020304" pitchFamily="18" charset="0"/>
              </a:rPr>
              <a:t>📌 Technologies Used:</a:t>
            </a:r>
          </a:p>
          <a:p>
            <a:pPr>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Programming Language:</a:t>
            </a:r>
            <a:r>
              <a:rPr lang="en-IN" sz="1600" dirty="0">
                <a:latin typeface="Times New Roman" panose="02020603050405020304" pitchFamily="18" charset="0"/>
                <a:cs typeface="Times New Roman" panose="02020603050405020304" pitchFamily="18" charset="0"/>
              </a:rPr>
              <a:t> Python 3.10.0</a:t>
            </a:r>
          </a:p>
          <a:p>
            <a:r>
              <a:rPr lang="en-IN" sz="1600" b="1" dirty="0">
                <a:latin typeface="Times New Roman" panose="02020603050405020304" pitchFamily="18" charset="0"/>
                <a:cs typeface="Times New Roman" panose="02020603050405020304" pitchFamily="18" charset="0"/>
              </a:rPr>
              <a:t>Libraries &amp; Tools:</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Data Processing:</a:t>
            </a:r>
            <a:r>
              <a:rPr lang="en-IN" sz="1600" dirty="0">
                <a:latin typeface="Times New Roman" panose="02020603050405020304" pitchFamily="18" charset="0"/>
                <a:cs typeface="Times New Roman" panose="02020603050405020304" pitchFamily="18" charset="0"/>
              </a:rPr>
              <a:t> Pandas, NumPy</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Visualization:</a:t>
            </a:r>
            <a:r>
              <a:rPr lang="en-IN" sz="1600" dirty="0">
                <a:latin typeface="Times New Roman" panose="02020603050405020304" pitchFamily="18" charset="0"/>
                <a:cs typeface="Times New Roman" panose="02020603050405020304" pitchFamily="18" charset="0"/>
              </a:rPr>
              <a:t> Matplotlib</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Machine Learning</a:t>
            </a:r>
            <a:r>
              <a:rPr lang="en-IN" sz="1600" dirty="0">
                <a:latin typeface="Times New Roman" panose="02020603050405020304" pitchFamily="18" charset="0"/>
                <a:cs typeface="Times New Roman" panose="02020603050405020304" pitchFamily="18" charset="0"/>
              </a:rPr>
              <a:t>: Scikit-learn</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Time-Series </a:t>
            </a:r>
            <a:r>
              <a:rPr lang="en-IN" sz="1600" b="1" dirty="0" err="1">
                <a:latin typeface="Times New Roman" panose="02020603050405020304" pitchFamily="18" charset="0"/>
                <a:cs typeface="Times New Roman" panose="02020603050405020304" pitchFamily="18" charset="0"/>
              </a:rPr>
              <a:t>Environment:</a:t>
            </a:r>
            <a:r>
              <a:rPr lang="en-IN" sz="1600" dirty="0" err="1">
                <a:latin typeface="Times New Roman" panose="02020603050405020304" pitchFamily="18" charset="0"/>
                <a:cs typeface="Times New Roman" panose="02020603050405020304" pitchFamily="18" charset="0"/>
              </a:rPr>
              <a:t>Keras</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Backend Framework: Django(for web interface)</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 </a:t>
            </a:r>
            <a:r>
              <a:rPr lang="en-US" altLang="en-US" sz="1600" dirty="0">
                <a:latin typeface="Times New Roman" panose="02020603050405020304" pitchFamily="18" charset="0"/>
                <a:cs typeface="Times New Roman" panose="02020603050405020304" pitchFamily="18" charset="0"/>
              </a:rPr>
              <a:t>Water Quality Data set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1600" b="1" dirty="0">
                <a:latin typeface="Times New Roman" panose="02020603050405020304" pitchFamily="18" charset="0"/>
                <a:cs typeface="Times New Roman" panose="02020603050405020304" pitchFamily="18" charset="0"/>
              </a:rPr>
              <a:t>Tool : </a:t>
            </a:r>
            <a:r>
              <a:rPr lang="en-US" altLang="en-US" sz="1600" dirty="0" err="1">
                <a:latin typeface="Times New Roman" panose="02020603050405020304" pitchFamily="18" charset="0"/>
                <a:cs typeface="Times New Roman" panose="02020603050405020304" pitchFamily="18" charset="0"/>
              </a:rPr>
              <a:t>Jupyter</a:t>
            </a:r>
            <a:r>
              <a:rPr lang="en-US" altLang="en-US" sz="1600" dirty="0">
                <a:latin typeface="Times New Roman" panose="02020603050405020304" pitchFamily="18" charset="0"/>
                <a:cs typeface="Times New Roman" panose="02020603050405020304" pitchFamily="18" charset="0"/>
              </a:rPr>
              <a:t> Notebook</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0EFA211-C569-4D2A-754F-E037AB37F5E1}"/>
              </a:ext>
            </a:extLst>
          </p:cNvPr>
          <p:cNvSpPr txBox="1"/>
          <p:nvPr/>
        </p:nvSpPr>
        <p:spPr>
          <a:xfrm>
            <a:off x="6096000" y="1269118"/>
            <a:ext cx="6094562" cy="1077218"/>
          </a:xfrm>
          <a:prstGeom prst="rect">
            <a:avLst/>
          </a:prstGeom>
          <a:noFill/>
        </p:spPr>
        <p:txBody>
          <a:bodyPr wrap="square">
            <a:spAutoFit/>
          </a:bodyPr>
          <a:lstStyle/>
          <a:p>
            <a:pPr>
              <a:buNone/>
            </a:pPr>
            <a:r>
              <a:rPr lang="en-IN" sz="1600" b="1" dirty="0">
                <a:latin typeface="Times New Roman" panose="02020603050405020304" pitchFamily="18" charset="0"/>
                <a:cs typeface="Times New Roman" panose="02020603050405020304" pitchFamily="18" charset="0"/>
              </a:rPr>
              <a:t>📌 Machine Learning Models Applied:</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Random Forest Classifier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Long short Term Memory(LSTM): for time series forecasting </a:t>
            </a:r>
          </a:p>
          <a:p>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8E29E5B-54FA-5043-C0D7-710A0DFAE314}"/>
              </a:ext>
            </a:extLst>
          </p:cNvPr>
          <p:cNvSpPr txBox="1"/>
          <p:nvPr/>
        </p:nvSpPr>
        <p:spPr>
          <a:xfrm>
            <a:off x="838200" y="4680587"/>
            <a:ext cx="10515599" cy="2031325"/>
          </a:xfrm>
          <a:prstGeom prst="rect">
            <a:avLst/>
          </a:prstGeom>
          <a:noFill/>
        </p:spPr>
        <p:txBody>
          <a:bodyPr wrap="square">
            <a:spAutoFit/>
          </a:bodyPr>
          <a:lstStyle/>
          <a:p>
            <a:pPr>
              <a:buNone/>
            </a:pPr>
            <a:r>
              <a:rPr lang="en-IN" sz="1800" b="1" dirty="0">
                <a:latin typeface="Times New Roman" panose="02020603050405020304" pitchFamily="18" charset="0"/>
                <a:cs typeface="Times New Roman" panose="02020603050405020304" pitchFamily="18" charset="0"/>
              </a:rPr>
              <a:t>📌 AI/ML Techniques Used:</a:t>
            </a: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   Feature Engineering:</a:t>
            </a:r>
          </a:p>
          <a:p>
            <a:pPr lvl="1">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Selected key water quality parameters(</a:t>
            </a:r>
            <a:r>
              <a:rPr lang="en-IN" b="1" dirty="0" err="1">
                <a:latin typeface="Times New Roman" panose="02020603050405020304" pitchFamily="18" charset="0"/>
                <a:cs typeface="Times New Roman" panose="02020603050405020304" pitchFamily="18" charset="0"/>
              </a:rPr>
              <a:t>pH,TDS,Turbidity</a:t>
            </a:r>
            <a:r>
              <a:rPr lang="en-IN" b="1" dirty="0">
                <a:latin typeface="Times New Roman" panose="02020603050405020304" pitchFamily="18" charset="0"/>
                <a:cs typeface="Times New Roman" panose="02020603050405020304" pitchFamily="18" charset="0"/>
              </a:rPr>
              <a:t> etc)</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   Data Cleaning:</a:t>
            </a:r>
            <a:r>
              <a:rPr lang="en-IN" sz="180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Handled missing </a:t>
            </a:r>
            <a:r>
              <a:rPr lang="en-IN" dirty="0" err="1">
                <a:latin typeface="Times New Roman" panose="02020603050405020304" pitchFamily="18" charset="0"/>
                <a:cs typeface="Times New Roman" panose="02020603050405020304" pitchFamily="18" charset="0"/>
              </a:rPr>
              <a:t>values,removed</a:t>
            </a:r>
            <a:r>
              <a:rPr lang="en-IN" dirty="0">
                <a:latin typeface="Times New Roman" panose="02020603050405020304" pitchFamily="18" charset="0"/>
                <a:cs typeface="Times New Roman" panose="02020603050405020304" pitchFamily="18" charset="0"/>
              </a:rPr>
              <a:t> outliers</a:t>
            </a:r>
          </a:p>
          <a:p>
            <a:pPr lvl="1">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Normalized data for better model performance</a:t>
            </a:r>
          </a:p>
          <a:p>
            <a:pPr lvl="1">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Split the data into training and testing sets (80/20)</a:t>
            </a:r>
          </a:p>
        </p:txBody>
      </p:sp>
    </p:spTree>
    <p:extLst>
      <p:ext uri="{BB962C8B-B14F-4D97-AF65-F5344CB8AC3E}">
        <p14:creationId xmlns:p14="http://schemas.microsoft.com/office/powerpoint/2010/main" val="196314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8F10-43B3-CC99-D380-AF6D72A1E505}"/>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Sample Code</a:t>
            </a:r>
          </a:p>
        </p:txBody>
      </p:sp>
      <p:sp>
        <p:nvSpPr>
          <p:cNvPr id="5" name="Content Placeholder 4">
            <a:extLst>
              <a:ext uri="{FF2B5EF4-FFF2-40B4-BE49-F238E27FC236}">
                <a16:creationId xmlns:a16="http://schemas.microsoft.com/office/drawing/2014/main" id="{C42CB773-8DFB-2258-7ADC-63CD6E7E8E2D}"/>
              </a:ext>
            </a:extLst>
          </p:cNvPr>
          <p:cNvSpPr>
            <a:spLocks noGrp="1"/>
          </p:cNvSpPr>
          <p:nvPr>
            <p:ph idx="1"/>
          </p:nvPr>
        </p:nvSpPr>
        <p:spPr>
          <a:xfrm>
            <a:off x="838200" y="1825624"/>
            <a:ext cx="3489960" cy="4479381"/>
          </a:xfrm>
        </p:spPr>
        <p:txBody>
          <a:bodyPr>
            <a:noAutofit/>
          </a:bodyPr>
          <a:lstStyle/>
          <a:p>
            <a:pPr marL="0" indent="0">
              <a:buNone/>
            </a:pPr>
            <a:r>
              <a:rPr lang="en-IN" sz="1200" dirty="0">
                <a:latin typeface="Times New Roman" panose="02020603050405020304" pitchFamily="18" charset="0"/>
                <a:cs typeface="Times New Roman" panose="02020603050405020304" pitchFamily="18" charset="0"/>
              </a:rPr>
              <a:t># 1. Data Preprocessing</a:t>
            </a:r>
          </a:p>
          <a:p>
            <a:pPr marL="0" indent="0">
              <a:buNone/>
            </a:pPr>
            <a:r>
              <a:rPr lang="en-IN" sz="1200" dirty="0">
                <a:latin typeface="Times New Roman" panose="02020603050405020304" pitchFamily="18" charset="0"/>
                <a:cs typeface="Times New Roman" panose="02020603050405020304" pitchFamily="18" charset="0"/>
              </a:rPr>
              <a:t>data = </a:t>
            </a:r>
            <a:r>
              <a:rPr lang="en-IN" sz="1200" dirty="0" err="1">
                <a:latin typeface="Times New Roman" panose="02020603050405020304" pitchFamily="18" charset="0"/>
                <a:cs typeface="Times New Roman" panose="02020603050405020304" pitchFamily="18" charset="0"/>
              </a:rPr>
              <a:t>pd.read_csv</a:t>
            </a:r>
            <a:r>
              <a:rPr lang="en-IN" sz="1200" dirty="0">
                <a:latin typeface="Times New Roman" panose="02020603050405020304" pitchFamily="18" charset="0"/>
                <a:cs typeface="Times New Roman" panose="02020603050405020304" pitchFamily="18" charset="0"/>
              </a:rPr>
              <a:t>("Dataset/ml.csv")</a:t>
            </a:r>
          </a:p>
          <a:p>
            <a:pPr marL="0" indent="0">
              <a:buNone/>
            </a:pPr>
            <a:r>
              <a:rPr lang="en-IN" sz="1200" dirty="0" err="1">
                <a:latin typeface="Times New Roman" panose="02020603050405020304" pitchFamily="18" charset="0"/>
                <a:cs typeface="Times New Roman" panose="02020603050405020304" pitchFamily="18" charset="0"/>
              </a:rPr>
              <a:t>data.fillna</a:t>
            </a:r>
            <a:r>
              <a:rPr lang="en-IN" sz="1200" dirty="0">
                <a:latin typeface="Times New Roman" panose="02020603050405020304" pitchFamily="18" charset="0"/>
                <a:cs typeface="Times New Roman" panose="02020603050405020304" pitchFamily="18" charset="0"/>
              </a:rPr>
              <a:t>(0, </a:t>
            </a:r>
            <a:r>
              <a:rPr lang="en-IN" sz="1200" dirty="0" err="1">
                <a:latin typeface="Times New Roman" panose="02020603050405020304" pitchFamily="18" charset="0"/>
                <a:cs typeface="Times New Roman" panose="02020603050405020304" pitchFamily="18" charset="0"/>
              </a:rPr>
              <a:t>inplace</a:t>
            </a:r>
            <a:r>
              <a:rPr lang="en-IN" sz="1200" dirty="0">
                <a:latin typeface="Times New Roman" panose="02020603050405020304" pitchFamily="18" charset="0"/>
                <a:cs typeface="Times New Roman" panose="02020603050405020304" pitchFamily="18" charset="0"/>
              </a:rPr>
              <a:t>=True)</a:t>
            </a:r>
          </a:p>
          <a:p>
            <a:pPr marL="0" indent="0">
              <a:buNone/>
            </a:pPr>
            <a:r>
              <a:rPr lang="en-IN" sz="1200" dirty="0">
                <a:latin typeface="Times New Roman" panose="02020603050405020304" pitchFamily="18" charset="0"/>
                <a:cs typeface="Times New Roman" panose="02020603050405020304" pitchFamily="18" charset="0"/>
              </a:rPr>
              <a:t>X = </a:t>
            </a:r>
            <a:r>
              <a:rPr lang="en-IN" sz="1200" dirty="0" err="1">
                <a:latin typeface="Times New Roman" panose="02020603050405020304" pitchFamily="18" charset="0"/>
                <a:cs typeface="Times New Roman" panose="02020603050405020304" pitchFamily="18" charset="0"/>
              </a:rPr>
              <a:t>data.iloc</a:t>
            </a:r>
            <a:r>
              <a:rPr lang="en-IN" sz="1200" dirty="0">
                <a:latin typeface="Times New Roman" panose="02020603050405020304" pitchFamily="18" charset="0"/>
                <a:cs typeface="Times New Roman" panose="02020603050405020304" pitchFamily="18" charset="0"/>
              </a:rPr>
              <a:t>[:, 2:-1].values</a:t>
            </a:r>
          </a:p>
          <a:p>
            <a:pPr marL="0" indent="0">
              <a:buNone/>
            </a:pPr>
            <a:r>
              <a:rPr lang="en-IN" sz="1200" dirty="0">
                <a:latin typeface="Times New Roman" panose="02020603050405020304" pitchFamily="18" charset="0"/>
                <a:cs typeface="Times New Roman" panose="02020603050405020304" pitchFamily="18" charset="0"/>
              </a:rPr>
              <a:t>Y = </a:t>
            </a:r>
            <a:r>
              <a:rPr lang="en-IN" sz="1200" dirty="0" err="1">
                <a:latin typeface="Times New Roman" panose="02020603050405020304" pitchFamily="18" charset="0"/>
                <a:cs typeface="Times New Roman" panose="02020603050405020304" pitchFamily="18" charset="0"/>
              </a:rPr>
              <a:t>data.iloc</a:t>
            </a:r>
            <a:r>
              <a:rPr lang="en-IN" sz="1200" dirty="0">
                <a:latin typeface="Times New Roman" panose="02020603050405020304" pitchFamily="18" charset="0"/>
                <a:cs typeface="Times New Roman" panose="02020603050405020304" pitchFamily="18" charset="0"/>
              </a:rPr>
              <a:t>[:, -1].</a:t>
            </a:r>
            <a:r>
              <a:rPr lang="en-IN" sz="1200" dirty="0" err="1">
                <a:latin typeface="Times New Roman" panose="02020603050405020304" pitchFamily="18" charset="0"/>
                <a:cs typeface="Times New Roman" panose="02020603050405020304" pitchFamily="18" charset="0"/>
              </a:rPr>
              <a:t>astype</a:t>
            </a:r>
            <a:r>
              <a:rPr lang="en-IN" sz="1200" dirty="0">
                <a:latin typeface="Times New Roman" panose="02020603050405020304" pitchFamily="18" charset="0"/>
                <a:cs typeface="Times New Roman" panose="02020603050405020304" pitchFamily="18" charset="0"/>
              </a:rPr>
              <a:t>(int).values</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r>
              <a:rPr lang="en-IN" sz="1200" dirty="0">
                <a:latin typeface="Times New Roman" panose="02020603050405020304" pitchFamily="18" charset="0"/>
                <a:cs typeface="Times New Roman" panose="02020603050405020304" pitchFamily="18" charset="0"/>
              </a:rPr>
              <a:t># 2. Random Forest Classifier</a:t>
            </a:r>
          </a:p>
          <a:p>
            <a:pPr marL="0" indent="0">
              <a:buNone/>
            </a:pP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train_test_split</a:t>
            </a:r>
            <a:r>
              <a:rPr lang="en-IN" sz="1200" dirty="0">
                <a:latin typeface="Times New Roman" panose="02020603050405020304" pitchFamily="18" charset="0"/>
                <a:cs typeface="Times New Roman" panose="02020603050405020304" pitchFamily="18" charset="0"/>
              </a:rPr>
              <a:t>(X, Y, </a:t>
            </a:r>
            <a:r>
              <a:rPr lang="en-IN" sz="1200" dirty="0" err="1">
                <a:latin typeface="Times New Roman" panose="02020603050405020304" pitchFamily="18" charset="0"/>
                <a:cs typeface="Times New Roman" panose="02020603050405020304" pitchFamily="18" charset="0"/>
              </a:rPr>
              <a:t>test_size</a:t>
            </a:r>
            <a:r>
              <a:rPr lang="en-IN" sz="1200" dirty="0">
                <a:latin typeface="Times New Roman" panose="02020603050405020304" pitchFamily="18" charset="0"/>
                <a:cs typeface="Times New Roman" panose="02020603050405020304" pitchFamily="18" charset="0"/>
              </a:rPr>
              <a:t>=0.2)</a:t>
            </a:r>
          </a:p>
          <a:p>
            <a:pPr marL="0" indent="0">
              <a:buNone/>
            </a:pPr>
            <a:r>
              <a:rPr lang="en-IN" sz="1200" dirty="0">
                <a:latin typeface="Times New Roman" panose="02020603050405020304" pitchFamily="18" charset="0"/>
                <a:cs typeface="Times New Roman" panose="02020603050405020304" pitchFamily="18" charset="0"/>
              </a:rPr>
              <a:t>rf = </a:t>
            </a:r>
            <a:r>
              <a:rPr lang="en-IN" sz="1200" dirty="0" err="1">
                <a:latin typeface="Times New Roman" panose="02020603050405020304" pitchFamily="18" charset="0"/>
                <a:cs typeface="Times New Roman" panose="02020603050405020304" pitchFamily="18" charset="0"/>
              </a:rPr>
              <a:t>RandomForestClassifier</a:t>
            </a:r>
            <a:r>
              <a:rPr lang="en-IN" sz="1200" dirty="0">
                <a:latin typeface="Times New Roman" panose="02020603050405020304" pitchFamily="18" charset="0"/>
                <a:cs typeface="Times New Roman" panose="02020603050405020304" pitchFamily="18" charset="0"/>
              </a:rPr>
              <a:t>()</a:t>
            </a:r>
          </a:p>
          <a:p>
            <a:pPr marL="0" indent="0">
              <a:buNone/>
            </a:pPr>
            <a:r>
              <a:rPr lang="en-IN" sz="1200" dirty="0" err="1">
                <a:latin typeface="Times New Roman" panose="02020603050405020304" pitchFamily="18" charset="0"/>
                <a:cs typeface="Times New Roman" panose="02020603050405020304" pitchFamily="18" charset="0"/>
              </a:rPr>
              <a:t>rf.fit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pPr marL="0" indent="0">
              <a:buNone/>
            </a:pPr>
            <a:r>
              <a:rPr lang="en-IN" sz="1200" dirty="0" err="1">
                <a:latin typeface="Times New Roman" panose="02020603050405020304" pitchFamily="18" charset="0"/>
                <a:cs typeface="Times New Roman" panose="02020603050405020304" pitchFamily="18" charset="0"/>
              </a:rPr>
              <a:t>pred_rf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rf.predict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r>
              <a:rPr lang="en-IN" sz="1200" dirty="0">
                <a:latin typeface="Times New Roman" panose="02020603050405020304" pitchFamily="18" charset="0"/>
                <a:cs typeface="Times New Roman" panose="02020603050405020304" pitchFamily="18" charset="0"/>
              </a:rPr>
              <a:t>Dense(</a:t>
            </a:r>
            <a:r>
              <a:rPr lang="en-IN" sz="1200" dirty="0" err="1">
                <a:latin typeface="Times New Roman" panose="02020603050405020304" pitchFamily="18" charset="0"/>
                <a:cs typeface="Times New Roman" panose="02020603050405020304" pitchFamily="18" charset="0"/>
              </a:rPr>
              <a:t>y_tr.shape</a:t>
            </a:r>
            <a:r>
              <a:rPr lang="en-IN" sz="1200" dirty="0">
                <a:latin typeface="Times New Roman" panose="02020603050405020304" pitchFamily="18" charset="0"/>
                <a:cs typeface="Times New Roman" panose="02020603050405020304" pitchFamily="18" charset="0"/>
              </a:rPr>
              <a:t>[1], activation='</a:t>
            </a:r>
            <a:r>
              <a:rPr lang="en-IN" sz="1200" dirty="0" err="1">
                <a:latin typeface="Times New Roman" panose="02020603050405020304" pitchFamily="18" charset="0"/>
                <a:cs typeface="Times New Roman" panose="02020603050405020304" pitchFamily="18" charset="0"/>
              </a:rPr>
              <a:t>softmax</a:t>
            </a:r>
            <a:r>
              <a:rPr lang="en-IN" sz="12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BE324BE7-49BC-AAD6-2CD4-A15DC06E0C31}"/>
              </a:ext>
            </a:extLst>
          </p:cNvPr>
          <p:cNvSpPr txBox="1"/>
          <p:nvPr/>
        </p:nvSpPr>
        <p:spPr>
          <a:xfrm>
            <a:off x="5572664" y="1607910"/>
            <a:ext cx="5037827" cy="5078313"/>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 3. LSTM Classifier</a:t>
            </a:r>
          </a:p>
          <a:p>
            <a:endParaRPr lang="en-IN" sz="1200" dirty="0">
              <a:latin typeface="Times New Roman" panose="02020603050405020304" pitchFamily="18" charset="0"/>
              <a:cs typeface="Times New Roman" panose="02020603050405020304" pitchFamily="18" charset="0"/>
            </a:endParaRPr>
          </a:p>
          <a:p>
            <a:r>
              <a:rPr lang="en-IN" sz="1200" dirty="0" err="1">
                <a:latin typeface="Times New Roman" panose="02020603050405020304" pitchFamily="18" charset="0"/>
                <a:cs typeface="Times New Roman" panose="02020603050405020304" pitchFamily="18" charset="0"/>
              </a:rPr>
              <a:t>X_seq</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X.reshape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X.shape</a:t>
            </a:r>
            <a:r>
              <a:rPr lang="en-IN" sz="1200" dirty="0">
                <a:latin typeface="Times New Roman" panose="02020603050405020304" pitchFamily="18" charset="0"/>
                <a:cs typeface="Times New Roman" panose="02020603050405020304" pitchFamily="18" charset="0"/>
              </a:rPr>
              <a:t>[0], </a:t>
            </a:r>
            <a:r>
              <a:rPr lang="en-IN" sz="1200" dirty="0" err="1">
                <a:latin typeface="Times New Roman" panose="02020603050405020304" pitchFamily="18" charset="0"/>
                <a:cs typeface="Times New Roman" panose="02020603050405020304" pitchFamily="18" charset="0"/>
              </a:rPr>
              <a:t>X.shape</a:t>
            </a:r>
            <a:r>
              <a:rPr lang="en-IN" sz="1200" dirty="0">
                <a:latin typeface="Times New Roman" panose="02020603050405020304" pitchFamily="18" charset="0"/>
                <a:cs typeface="Times New Roman" panose="02020603050405020304" pitchFamily="18" charset="0"/>
              </a:rPr>
              <a:t>[1], 1)</a:t>
            </a:r>
          </a:p>
          <a:p>
            <a:r>
              <a:rPr lang="en-IN" sz="1200" dirty="0" err="1">
                <a:latin typeface="Times New Roman" panose="02020603050405020304" pitchFamily="18" charset="0"/>
                <a:cs typeface="Times New Roman" panose="02020603050405020304" pitchFamily="18" charset="0"/>
              </a:rPr>
              <a:t>Y_cat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to_categorical</a:t>
            </a:r>
            <a:r>
              <a:rPr lang="en-IN" sz="1200" dirty="0">
                <a:latin typeface="Times New Roman" panose="02020603050405020304" pitchFamily="18" charset="0"/>
                <a:cs typeface="Times New Roman" panose="02020603050405020304" pitchFamily="18" charset="0"/>
              </a:rPr>
              <a:t>(Y)</a:t>
            </a:r>
          </a:p>
          <a:p>
            <a:r>
              <a:rPr lang="en-IN" sz="1200" dirty="0">
                <a:latin typeface="Times New Roman" panose="02020603050405020304" pitchFamily="18" charset="0"/>
                <a:cs typeface="Times New Roman" panose="02020603050405020304" pitchFamily="18" charset="0"/>
              </a:rPr>
              <a:t>LSTM(100, </a:t>
            </a:r>
            <a:r>
              <a:rPr lang="en-IN" sz="1200" dirty="0" err="1">
                <a:latin typeface="Times New Roman" panose="02020603050405020304" pitchFamily="18" charset="0"/>
                <a:cs typeface="Times New Roman" panose="02020603050405020304" pitchFamily="18" charset="0"/>
              </a:rPr>
              <a:t>input_shape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X_tr.shape</a:t>
            </a:r>
            <a:r>
              <a:rPr lang="en-IN" sz="1200" dirty="0">
                <a:latin typeface="Times New Roman" panose="02020603050405020304" pitchFamily="18" charset="0"/>
                <a:cs typeface="Times New Roman" panose="02020603050405020304" pitchFamily="18" charset="0"/>
              </a:rPr>
              <a:t>[1], 1)), Dropout(0.5),</a:t>
            </a:r>
          </a:p>
          <a:p>
            <a:r>
              <a:rPr lang="en-IN" sz="1200" dirty="0">
                <a:latin typeface="Times New Roman" panose="02020603050405020304" pitchFamily="18" charset="0"/>
                <a:cs typeface="Times New Roman" panose="02020603050405020304" pitchFamily="18" charset="0"/>
              </a:rPr>
              <a:t>    Dense(100, activation='</a:t>
            </a:r>
            <a:r>
              <a:rPr lang="en-IN" sz="1200" dirty="0" err="1">
                <a:latin typeface="Times New Roman" panose="02020603050405020304" pitchFamily="18" charset="0"/>
                <a:cs typeface="Times New Roman" panose="02020603050405020304" pitchFamily="18" charset="0"/>
              </a:rPr>
              <a:t>relu</a:t>
            </a:r>
            <a:r>
              <a:rPr lang="en-IN" sz="1200" dirty="0">
                <a:latin typeface="Times New Roman" panose="02020603050405020304" pitchFamily="18" charset="0"/>
                <a:cs typeface="Times New Roman" panose="02020603050405020304" pitchFamily="18" charset="0"/>
              </a:rPr>
              <a:t>'),</a:t>
            </a:r>
          </a:p>
          <a:p>
            <a:endParaRPr lang="en-IN" sz="1200" dirty="0">
              <a:latin typeface="Times New Roman" panose="02020603050405020304" pitchFamily="18" charset="0"/>
              <a:cs typeface="Times New Roman" panose="02020603050405020304" pitchFamily="18" charset="0"/>
            </a:endParaRPr>
          </a:p>
          <a:p>
            <a:r>
              <a:rPr lang="en-IN" sz="1200" dirty="0" err="1">
                <a:latin typeface="Times New Roman" panose="02020603050405020304" pitchFamily="18" charset="0"/>
                <a:cs typeface="Times New Roman" panose="02020603050405020304" pitchFamily="18" charset="0"/>
              </a:rPr>
              <a:t>X_tr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y_te</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train_test_split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X_seq</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Y_cat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test_size</a:t>
            </a:r>
            <a:r>
              <a:rPr lang="en-IN" sz="1200" dirty="0">
                <a:latin typeface="Times New Roman" panose="02020603050405020304" pitchFamily="18" charset="0"/>
                <a:cs typeface="Times New Roman" panose="02020603050405020304" pitchFamily="18" charset="0"/>
              </a:rPr>
              <a:t>=0.2)</a:t>
            </a:r>
          </a:p>
          <a:p>
            <a:r>
              <a:rPr lang="en-IN" sz="1200" dirty="0" err="1">
                <a:latin typeface="Times New Roman" panose="02020603050405020304" pitchFamily="18" charset="0"/>
                <a:cs typeface="Times New Roman" panose="02020603050405020304" pitchFamily="18" charset="0"/>
              </a:rPr>
              <a:t>lstm</a:t>
            </a:r>
            <a:r>
              <a:rPr lang="en-IN" sz="1200" dirty="0">
                <a:latin typeface="Times New Roman" panose="02020603050405020304" pitchFamily="18" charset="0"/>
                <a:cs typeface="Times New Roman" panose="02020603050405020304" pitchFamily="18" charset="0"/>
              </a:rPr>
              <a:t> = Sequential([</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lstm.compile</a:t>
            </a:r>
            <a:r>
              <a:rPr lang="en-IN" sz="1200" dirty="0">
                <a:latin typeface="Times New Roman" panose="02020603050405020304" pitchFamily="18" charset="0"/>
                <a:cs typeface="Times New Roman" panose="02020603050405020304" pitchFamily="18" charset="0"/>
              </a:rPr>
              <a:t>(loss='</a:t>
            </a:r>
            <a:r>
              <a:rPr lang="en-IN" sz="1200" dirty="0" err="1">
                <a:latin typeface="Times New Roman" panose="02020603050405020304" pitchFamily="18" charset="0"/>
                <a:cs typeface="Times New Roman" panose="02020603050405020304" pitchFamily="18" charset="0"/>
              </a:rPr>
              <a:t>binary_crossentropy</a:t>
            </a:r>
            <a:r>
              <a:rPr lang="en-IN" sz="1200" dirty="0">
                <a:latin typeface="Times New Roman" panose="02020603050405020304" pitchFamily="18" charset="0"/>
                <a:cs typeface="Times New Roman" panose="02020603050405020304" pitchFamily="18" charset="0"/>
              </a:rPr>
              <a:t>', optimizer='</a:t>
            </a:r>
            <a:r>
              <a:rPr lang="en-IN" sz="1200" dirty="0" err="1">
                <a:latin typeface="Times New Roman" panose="02020603050405020304" pitchFamily="18" charset="0"/>
                <a:cs typeface="Times New Roman" panose="02020603050405020304" pitchFamily="18" charset="0"/>
              </a:rPr>
              <a:t>adam</a:t>
            </a:r>
            <a:r>
              <a:rPr lang="en-IN" sz="1200" dirty="0">
                <a:latin typeface="Times New Roman" panose="02020603050405020304" pitchFamily="18" charset="0"/>
                <a:cs typeface="Times New Roman" panose="02020603050405020304" pitchFamily="18" charset="0"/>
              </a:rPr>
              <a:t>', metrics=['accuracy'])</a:t>
            </a:r>
          </a:p>
          <a:p>
            <a:r>
              <a:rPr lang="en-IN" sz="1200" dirty="0" err="1">
                <a:latin typeface="Times New Roman" panose="02020603050405020304" pitchFamily="18" charset="0"/>
                <a:cs typeface="Times New Roman" panose="02020603050405020304" pitchFamily="18" charset="0"/>
              </a:rPr>
              <a:t>lstm.fit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X_seq</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Y_cat</a:t>
            </a:r>
            <a:r>
              <a:rPr lang="en-IN" sz="1200" dirty="0">
                <a:latin typeface="Times New Roman" panose="02020603050405020304" pitchFamily="18" charset="0"/>
                <a:cs typeface="Times New Roman" panose="02020603050405020304" pitchFamily="18" charset="0"/>
              </a:rPr>
              <a:t>, epochs=40, </a:t>
            </a:r>
            <a:r>
              <a:rPr lang="en-IN" sz="1200" dirty="0" err="1">
                <a:latin typeface="Times New Roman" panose="02020603050405020304" pitchFamily="18" charset="0"/>
                <a:cs typeface="Times New Roman" panose="02020603050405020304" pitchFamily="18" charset="0"/>
              </a:rPr>
              <a:t>batch_size</a:t>
            </a:r>
            <a:r>
              <a:rPr lang="en-IN" sz="1200" dirty="0">
                <a:latin typeface="Times New Roman" panose="02020603050405020304" pitchFamily="18" charset="0"/>
                <a:cs typeface="Times New Roman" panose="02020603050405020304" pitchFamily="18" charset="0"/>
              </a:rPr>
              <a:t>=32)</a:t>
            </a: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4. Water Turbidity Forecasting (Regression)</a:t>
            </a:r>
          </a:p>
          <a:p>
            <a:endParaRPr lang="en-IN" sz="1200" dirty="0">
              <a:latin typeface="Times New Roman" panose="02020603050405020304" pitchFamily="18" charset="0"/>
              <a:cs typeface="Times New Roman" panose="02020603050405020304" pitchFamily="18" charset="0"/>
            </a:endParaRPr>
          </a:p>
          <a:p>
            <a:r>
              <a:rPr lang="en-IN" sz="1200" dirty="0" err="1">
                <a:latin typeface="Times New Roman" panose="02020603050405020304" pitchFamily="18" charset="0"/>
                <a:cs typeface="Times New Roman" panose="02020603050405020304" pitchFamily="18" charset="0"/>
              </a:rPr>
              <a:t>forecast_data</a:t>
            </a:r>
            <a:r>
              <a:rPr lang="en-IN" sz="1200" dirty="0">
                <a:latin typeface="Times New Roman" panose="02020603050405020304" pitchFamily="18" charset="0"/>
                <a:cs typeface="Times New Roman" panose="02020603050405020304" pitchFamily="18" charset="0"/>
              </a:rPr>
              <a:t> = data[['</a:t>
            </a:r>
            <a:r>
              <a:rPr lang="en-IN" sz="1200" dirty="0" err="1">
                <a:latin typeface="Times New Roman" panose="02020603050405020304" pitchFamily="18" charset="0"/>
                <a:cs typeface="Times New Roman" panose="02020603050405020304" pitchFamily="18" charset="0"/>
              </a:rPr>
              <a:t>tds</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turbidty</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ph</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conductivity','temperature</a:t>
            </a:r>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Yf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forecast_data</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turbidty</a:t>
            </a:r>
            <a:r>
              <a:rPr lang="en-IN" sz="1200" dirty="0">
                <a:latin typeface="Times New Roman" panose="02020603050405020304" pitchFamily="18" charset="0"/>
                <a:cs typeface="Times New Roman" panose="02020603050405020304" pitchFamily="18" charset="0"/>
              </a:rPr>
              <a:t>']].values</a:t>
            </a:r>
          </a:p>
          <a:p>
            <a:r>
              <a:rPr lang="en-IN" sz="1200" dirty="0" err="1">
                <a:latin typeface="Times New Roman" panose="02020603050405020304" pitchFamily="18" charset="0"/>
                <a:cs typeface="Times New Roman" panose="02020603050405020304" pitchFamily="18" charset="0"/>
              </a:rPr>
              <a:t>Xf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forecast_data.drop</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turbidty</a:t>
            </a:r>
            <a:r>
              <a:rPr lang="en-IN" sz="1200" dirty="0">
                <a:latin typeface="Times New Roman" panose="02020603050405020304" pitchFamily="18" charset="0"/>
                <a:cs typeface="Times New Roman" panose="02020603050405020304" pitchFamily="18" charset="0"/>
              </a:rPr>
              <a:t>'], axis=1).values</a:t>
            </a:r>
          </a:p>
          <a:p>
            <a:r>
              <a:rPr lang="en-IN" sz="1200" dirty="0" err="1">
                <a:latin typeface="Times New Roman" panose="02020603050405020304" pitchFamily="18" charset="0"/>
                <a:cs typeface="Times New Roman" panose="02020603050405020304" pitchFamily="18" charset="0"/>
              </a:rPr>
              <a:t>sc</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MinMaxScaler</a:t>
            </a:r>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Xf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sc.fit_transform</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Xf</a:t>
            </a:r>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Yf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sc.fit_transform</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Yf</a:t>
            </a:r>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Xf_train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Xf_test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Yf_train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Yf_test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train_test_split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Xf</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Yf</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test_size</a:t>
            </a:r>
            <a:r>
              <a:rPr lang="en-IN" sz="1200" dirty="0">
                <a:latin typeface="Times New Roman" panose="02020603050405020304" pitchFamily="18" charset="0"/>
                <a:cs typeface="Times New Roman" panose="02020603050405020304" pitchFamily="18" charset="0"/>
              </a:rPr>
              <a:t>=0.2)</a:t>
            </a:r>
          </a:p>
          <a:p>
            <a:r>
              <a:rPr lang="en-IN" sz="1200" dirty="0">
                <a:latin typeface="Times New Roman" panose="02020603050405020304" pitchFamily="18" charset="0"/>
                <a:cs typeface="Times New Roman" panose="02020603050405020304" pitchFamily="18" charset="0"/>
              </a:rPr>
              <a:t>reg = </a:t>
            </a:r>
            <a:r>
              <a:rPr lang="en-IN" sz="1200" dirty="0" err="1">
                <a:latin typeface="Times New Roman" panose="02020603050405020304" pitchFamily="18" charset="0"/>
                <a:cs typeface="Times New Roman" panose="02020603050405020304" pitchFamily="18" charset="0"/>
              </a:rPr>
              <a:t>RandomForestRegressor</a:t>
            </a:r>
            <a:r>
              <a:rPr lang="en-IN" sz="1200" dirty="0">
                <a:latin typeface="Times New Roman" panose="02020603050405020304" pitchFamily="18" charset="0"/>
                <a:cs typeface="Times New Roman" panose="02020603050405020304" pitchFamily="18" charset="0"/>
              </a:rPr>
              <a:t>().fit(</a:t>
            </a:r>
            <a:r>
              <a:rPr lang="en-IN" sz="1200" dirty="0" err="1">
                <a:latin typeface="Times New Roman" panose="02020603050405020304" pitchFamily="18" charset="0"/>
                <a:cs typeface="Times New Roman" panose="02020603050405020304" pitchFamily="18" charset="0"/>
              </a:rPr>
              <a:t>Xf_train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Yf_train.ravel</a:t>
            </a:r>
            <a:r>
              <a:rPr lang="en-IN" sz="1200" dirty="0">
                <a:latin typeface="Times New Roman" panose="02020603050405020304" pitchFamily="18" charset="0"/>
                <a:cs typeface="Times New Roman" panose="02020603050405020304" pitchFamily="18" charset="0"/>
              </a:rPr>
              <a:t>())</a:t>
            </a:r>
          </a:p>
          <a:p>
            <a:r>
              <a:rPr lang="en-IN" sz="1200" dirty="0" err="1">
                <a:latin typeface="Times New Roman" panose="02020603050405020304" pitchFamily="18" charset="0"/>
                <a:cs typeface="Times New Roman" panose="02020603050405020304" pitchFamily="18" charset="0"/>
              </a:rPr>
              <a:t>pred_f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sc.inverse_transform</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reg.predict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Xf_test</a:t>
            </a:r>
            <a:r>
              <a:rPr lang="en-IN" sz="1200" dirty="0">
                <a:latin typeface="Times New Roman" panose="02020603050405020304" pitchFamily="18" charset="0"/>
                <a:cs typeface="Times New Roman" panose="02020603050405020304" pitchFamily="18" charset="0"/>
              </a:rPr>
              <a:t>).reshape(-1,1))</a:t>
            </a:r>
          </a:p>
        </p:txBody>
      </p:sp>
    </p:spTree>
    <p:extLst>
      <p:ext uri="{BB962C8B-B14F-4D97-AF65-F5344CB8AC3E}">
        <p14:creationId xmlns:p14="http://schemas.microsoft.com/office/powerpoint/2010/main" val="48398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47-08D4-3780-CD7B-25BF3E75F79C}"/>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RESULT</a:t>
            </a:r>
          </a:p>
        </p:txBody>
      </p:sp>
      <p:pic>
        <p:nvPicPr>
          <p:cNvPr id="5" name="Picture 4">
            <a:extLst>
              <a:ext uri="{FF2B5EF4-FFF2-40B4-BE49-F238E27FC236}">
                <a16:creationId xmlns:a16="http://schemas.microsoft.com/office/drawing/2014/main" id="{7A0A4586-8C6A-F989-9A48-C2AB6FC8C1CA}"/>
              </a:ext>
            </a:extLst>
          </p:cNvPr>
          <p:cNvPicPr>
            <a:picLocks noChangeAspect="1"/>
          </p:cNvPicPr>
          <p:nvPr/>
        </p:nvPicPr>
        <p:blipFill>
          <a:blip r:embed="rId2"/>
          <a:stretch>
            <a:fillRect/>
          </a:stretch>
        </p:blipFill>
        <p:spPr>
          <a:xfrm>
            <a:off x="605790" y="1357312"/>
            <a:ext cx="5490210" cy="2466975"/>
          </a:xfrm>
          <a:prstGeom prst="rect">
            <a:avLst/>
          </a:prstGeom>
        </p:spPr>
      </p:pic>
      <p:pic>
        <p:nvPicPr>
          <p:cNvPr id="6" name="Picture 5">
            <a:extLst>
              <a:ext uri="{FF2B5EF4-FFF2-40B4-BE49-F238E27FC236}">
                <a16:creationId xmlns:a16="http://schemas.microsoft.com/office/drawing/2014/main" id="{6FE4DE94-E143-C2CE-4505-750992F21E98}"/>
              </a:ext>
            </a:extLst>
          </p:cNvPr>
          <p:cNvPicPr>
            <a:picLocks noChangeAspect="1"/>
          </p:cNvPicPr>
          <p:nvPr/>
        </p:nvPicPr>
        <p:blipFill>
          <a:blip r:embed="rId3"/>
          <a:stretch>
            <a:fillRect/>
          </a:stretch>
        </p:blipFill>
        <p:spPr>
          <a:xfrm>
            <a:off x="6328410" y="1357312"/>
            <a:ext cx="5490210" cy="2466975"/>
          </a:xfrm>
          <a:prstGeom prst="rect">
            <a:avLst/>
          </a:prstGeom>
        </p:spPr>
      </p:pic>
      <p:pic>
        <p:nvPicPr>
          <p:cNvPr id="7" name="Picture 6">
            <a:extLst>
              <a:ext uri="{FF2B5EF4-FFF2-40B4-BE49-F238E27FC236}">
                <a16:creationId xmlns:a16="http://schemas.microsoft.com/office/drawing/2014/main" id="{5C1266A2-D833-5323-BAC8-473D5EC7AC31}"/>
              </a:ext>
            </a:extLst>
          </p:cNvPr>
          <p:cNvPicPr>
            <a:picLocks noChangeAspect="1"/>
          </p:cNvPicPr>
          <p:nvPr/>
        </p:nvPicPr>
        <p:blipFill>
          <a:blip r:embed="rId4"/>
          <a:stretch>
            <a:fillRect/>
          </a:stretch>
        </p:blipFill>
        <p:spPr>
          <a:xfrm>
            <a:off x="666961" y="4095750"/>
            <a:ext cx="5490210" cy="2762250"/>
          </a:xfrm>
          <a:prstGeom prst="rect">
            <a:avLst/>
          </a:prstGeom>
        </p:spPr>
      </p:pic>
      <p:pic>
        <p:nvPicPr>
          <p:cNvPr id="8" name="Picture 7">
            <a:extLst>
              <a:ext uri="{FF2B5EF4-FFF2-40B4-BE49-F238E27FC236}">
                <a16:creationId xmlns:a16="http://schemas.microsoft.com/office/drawing/2014/main" id="{958C4157-11D8-80B6-6A05-5B420D92B166}"/>
              </a:ext>
            </a:extLst>
          </p:cNvPr>
          <p:cNvPicPr>
            <a:picLocks noChangeAspect="1"/>
          </p:cNvPicPr>
          <p:nvPr/>
        </p:nvPicPr>
        <p:blipFill>
          <a:blip r:embed="rId5"/>
          <a:stretch>
            <a:fillRect/>
          </a:stretch>
        </p:blipFill>
        <p:spPr>
          <a:xfrm>
            <a:off x="6328410" y="4119563"/>
            <a:ext cx="5490210" cy="2762250"/>
          </a:xfrm>
          <a:prstGeom prst="rect">
            <a:avLst/>
          </a:prstGeom>
        </p:spPr>
      </p:pic>
    </p:spTree>
    <p:extLst>
      <p:ext uri="{BB962C8B-B14F-4D97-AF65-F5344CB8AC3E}">
        <p14:creationId xmlns:p14="http://schemas.microsoft.com/office/powerpoint/2010/main" val="294746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E026-211A-109D-FC12-A4CD8C1A7B9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F6E402D-4B61-BF1E-6053-30286F45A31F}"/>
              </a:ext>
            </a:extLst>
          </p:cNvPr>
          <p:cNvPicPr>
            <a:picLocks noChangeAspect="1"/>
          </p:cNvPicPr>
          <p:nvPr/>
        </p:nvPicPr>
        <p:blipFill>
          <a:blip r:embed="rId2"/>
          <a:stretch>
            <a:fillRect/>
          </a:stretch>
        </p:blipFill>
        <p:spPr>
          <a:xfrm>
            <a:off x="219507" y="147320"/>
            <a:ext cx="5490210" cy="3086735"/>
          </a:xfrm>
          <a:prstGeom prst="rect">
            <a:avLst/>
          </a:prstGeom>
        </p:spPr>
      </p:pic>
      <p:pic>
        <p:nvPicPr>
          <p:cNvPr id="5" name="Picture 4">
            <a:extLst>
              <a:ext uri="{FF2B5EF4-FFF2-40B4-BE49-F238E27FC236}">
                <a16:creationId xmlns:a16="http://schemas.microsoft.com/office/drawing/2014/main" id="{E7389391-94D1-F0A4-3FBC-BDE151F1DD9E}"/>
              </a:ext>
            </a:extLst>
          </p:cNvPr>
          <p:cNvPicPr>
            <a:picLocks noChangeAspect="1"/>
          </p:cNvPicPr>
          <p:nvPr/>
        </p:nvPicPr>
        <p:blipFill>
          <a:blip r:embed="rId3"/>
          <a:stretch>
            <a:fillRect/>
          </a:stretch>
        </p:blipFill>
        <p:spPr>
          <a:xfrm>
            <a:off x="6223491" y="147320"/>
            <a:ext cx="5490210" cy="3086735"/>
          </a:xfrm>
          <a:prstGeom prst="rect">
            <a:avLst/>
          </a:prstGeom>
        </p:spPr>
      </p:pic>
      <p:pic>
        <p:nvPicPr>
          <p:cNvPr id="6" name="Content Placeholder 5">
            <a:extLst>
              <a:ext uri="{FF2B5EF4-FFF2-40B4-BE49-F238E27FC236}">
                <a16:creationId xmlns:a16="http://schemas.microsoft.com/office/drawing/2014/main" id="{A7516BC1-72B1-09E3-2DD8-8E07AD7574DE}"/>
              </a:ext>
            </a:extLst>
          </p:cNvPr>
          <p:cNvPicPr>
            <a:picLocks noGrp="1" noChangeAspect="1"/>
          </p:cNvPicPr>
          <p:nvPr>
            <p:ph idx="1"/>
          </p:nvPr>
        </p:nvPicPr>
        <p:blipFill>
          <a:blip r:embed="rId4"/>
          <a:stretch>
            <a:fillRect/>
          </a:stretch>
        </p:blipFill>
        <p:spPr>
          <a:xfrm>
            <a:off x="219507" y="3529497"/>
            <a:ext cx="5859570" cy="3086735"/>
          </a:xfrm>
          <a:prstGeom prst="rect">
            <a:avLst/>
          </a:prstGeom>
        </p:spPr>
      </p:pic>
      <p:pic>
        <p:nvPicPr>
          <p:cNvPr id="7" name="Picture 6">
            <a:extLst>
              <a:ext uri="{FF2B5EF4-FFF2-40B4-BE49-F238E27FC236}">
                <a16:creationId xmlns:a16="http://schemas.microsoft.com/office/drawing/2014/main" id="{0E0D756E-EC24-1699-3FDD-9FFB1292BB4F}"/>
              </a:ext>
            </a:extLst>
          </p:cNvPr>
          <p:cNvPicPr>
            <a:picLocks noChangeAspect="1"/>
          </p:cNvPicPr>
          <p:nvPr/>
        </p:nvPicPr>
        <p:blipFill>
          <a:blip r:embed="rId5"/>
          <a:stretch>
            <a:fillRect/>
          </a:stretch>
        </p:blipFill>
        <p:spPr>
          <a:xfrm>
            <a:off x="6352887" y="3529496"/>
            <a:ext cx="5490210" cy="3086735"/>
          </a:xfrm>
          <a:prstGeom prst="rect">
            <a:avLst/>
          </a:prstGeom>
        </p:spPr>
      </p:pic>
    </p:spTree>
    <p:extLst>
      <p:ext uri="{BB962C8B-B14F-4D97-AF65-F5344CB8AC3E}">
        <p14:creationId xmlns:p14="http://schemas.microsoft.com/office/powerpoint/2010/main" val="1363657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103C-9D1F-4E45-CE89-57BCB83E1DCD}"/>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B1518E26-9B0C-6B57-8676-984CE4FF9A4D}"/>
              </a:ext>
            </a:extLst>
          </p:cNvPr>
          <p:cNvPicPr>
            <a:picLocks noChangeAspect="1"/>
          </p:cNvPicPr>
          <p:nvPr/>
        </p:nvPicPr>
        <p:blipFill>
          <a:blip r:embed="rId2"/>
          <a:stretch>
            <a:fillRect/>
          </a:stretch>
        </p:blipFill>
        <p:spPr>
          <a:xfrm>
            <a:off x="279891" y="214789"/>
            <a:ext cx="5490210" cy="3086735"/>
          </a:xfrm>
          <a:prstGeom prst="rect">
            <a:avLst/>
          </a:prstGeom>
        </p:spPr>
      </p:pic>
      <p:pic>
        <p:nvPicPr>
          <p:cNvPr id="5" name="Content Placeholder 4">
            <a:extLst>
              <a:ext uri="{FF2B5EF4-FFF2-40B4-BE49-F238E27FC236}">
                <a16:creationId xmlns:a16="http://schemas.microsoft.com/office/drawing/2014/main" id="{E7584C4B-DFFE-C14A-A9A6-41114E938E2C}"/>
              </a:ext>
            </a:extLst>
          </p:cNvPr>
          <p:cNvPicPr>
            <a:picLocks noGrp="1" noChangeAspect="1"/>
          </p:cNvPicPr>
          <p:nvPr>
            <p:ph idx="1"/>
          </p:nvPr>
        </p:nvPicPr>
        <p:blipFill>
          <a:blip r:embed="rId3"/>
          <a:stretch>
            <a:fillRect/>
          </a:stretch>
        </p:blipFill>
        <p:spPr>
          <a:xfrm>
            <a:off x="6421901" y="278023"/>
            <a:ext cx="5100446" cy="3086735"/>
          </a:xfrm>
          <a:prstGeom prst="rect">
            <a:avLst/>
          </a:prstGeom>
        </p:spPr>
      </p:pic>
      <p:pic>
        <p:nvPicPr>
          <p:cNvPr id="7" name="Picture 6">
            <a:extLst>
              <a:ext uri="{FF2B5EF4-FFF2-40B4-BE49-F238E27FC236}">
                <a16:creationId xmlns:a16="http://schemas.microsoft.com/office/drawing/2014/main" id="{613B9270-70D9-5197-7024-1C6ACF9272B3}"/>
              </a:ext>
            </a:extLst>
          </p:cNvPr>
          <p:cNvPicPr>
            <a:picLocks noChangeAspect="1"/>
          </p:cNvPicPr>
          <p:nvPr/>
        </p:nvPicPr>
        <p:blipFill>
          <a:blip r:embed="rId4"/>
          <a:stretch>
            <a:fillRect/>
          </a:stretch>
        </p:blipFill>
        <p:spPr>
          <a:xfrm>
            <a:off x="3024996" y="3556476"/>
            <a:ext cx="5490210" cy="3086735"/>
          </a:xfrm>
          <a:prstGeom prst="rect">
            <a:avLst/>
          </a:prstGeom>
        </p:spPr>
      </p:pic>
    </p:spTree>
    <p:extLst>
      <p:ext uri="{BB962C8B-B14F-4D97-AF65-F5344CB8AC3E}">
        <p14:creationId xmlns:p14="http://schemas.microsoft.com/office/powerpoint/2010/main" val="3481318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2DA2-AD22-7056-F181-4695A1108B0A}"/>
              </a:ext>
            </a:extLst>
          </p:cNvPr>
          <p:cNvSpPr>
            <a:spLocks noGrp="1"/>
          </p:cNvSpPr>
          <p:nvPr>
            <p:ph type="title"/>
          </p:nvPr>
        </p:nvSpPr>
        <p:spPr>
          <a:xfrm>
            <a:off x="777815" y="681037"/>
            <a:ext cx="10515600" cy="1325563"/>
          </a:xfrm>
        </p:spPr>
        <p:txBody>
          <a:bodyPr/>
          <a:lstStyle/>
          <a:p>
            <a:r>
              <a:rPr lang="en-IN" b="1"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F726CFCB-DC41-BCF4-BC79-30C7005739E4}"/>
              </a:ext>
            </a:extLst>
          </p:cNvPr>
          <p:cNvSpPr>
            <a:spLocks noGrp="1"/>
          </p:cNvSpPr>
          <p:nvPr>
            <p:ph idx="1"/>
          </p:nvPr>
        </p:nvSpPr>
        <p:spPr>
          <a:xfrm>
            <a:off x="489858" y="2006600"/>
            <a:ext cx="10515600" cy="3985854"/>
          </a:xfrm>
        </p:spPr>
        <p:txBody>
          <a:bodyPr>
            <a:normAutofit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Integration of Real-Time Sensor Networks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Deploy multiple sensor nodes across different water bodies to enable </a:t>
            </a:r>
            <a:r>
              <a:rPr lang="en-US" sz="2400" b="1" dirty="0">
                <a:latin typeface="Times New Roman" panose="02020603050405020304" pitchFamily="18" charset="0"/>
                <a:cs typeface="Times New Roman" panose="02020603050405020304" pitchFamily="18" charset="0"/>
              </a:rPr>
              <a:t>continuous, real-time monitoring</a:t>
            </a:r>
            <a:r>
              <a:rPr lang="en-US" sz="2400" dirty="0">
                <a:latin typeface="Times New Roman" panose="02020603050405020304" pitchFamily="18" charset="0"/>
                <a:cs typeface="Times New Roman" panose="02020603050405020304" pitchFamily="18" charset="0"/>
              </a:rPr>
              <a:t> and streaming of data into the prediction system</a:t>
            </a:r>
          </a:p>
          <a:p>
            <a:pPr marL="0" indent="0" algn="just">
              <a:buNone/>
            </a:pPr>
            <a:r>
              <a:rPr lang="en-US" sz="2400" b="1" dirty="0">
                <a:latin typeface="Times New Roman" panose="02020603050405020304" pitchFamily="18" charset="0"/>
                <a:cs typeface="Times New Roman" panose="02020603050405020304" pitchFamily="18" charset="0"/>
              </a:rPr>
              <a:t>Mobile App Development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Build a </a:t>
            </a:r>
            <a:r>
              <a:rPr lang="en-US" sz="2400" b="1" dirty="0">
                <a:latin typeface="Times New Roman" panose="02020603050405020304" pitchFamily="18" charset="0"/>
                <a:cs typeface="Times New Roman" panose="02020603050405020304" pitchFamily="18" charset="0"/>
              </a:rPr>
              <a:t>user-friendly mobile application</a:t>
            </a:r>
            <a:r>
              <a:rPr lang="en-US" sz="2400" dirty="0">
                <a:latin typeface="Times New Roman" panose="02020603050405020304" pitchFamily="18" charset="0"/>
                <a:cs typeface="Times New Roman" panose="02020603050405020304" pitchFamily="18" charset="0"/>
              </a:rPr>
              <a:t> to allow users and authorities to receive </a:t>
            </a:r>
            <a:r>
              <a:rPr lang="en-US" sz="2400" b="1" dirty="0">
                <a:latin typeface="Times New Roman" panose="02020603050405020304" pitchFamily="18" charset="0"/>
                <a:cs typeface="Times New Roman" panose="02020603050405020304" pitchFamily="18" charset="0"/>
              </a:rPr>
              <a:t>instant alerts</a:t>
            </a:r>
            <a:r>
              <a:rPr lang="en-US" sz="2400" dirty="0">
                <a:latin typeface="Times New Roman" panose="02020603050405020304" pitchFamily="18" charset="0"/>
                <a:cs typeface="Times New Roman" panose="02020603050405020304" pitchFamily="18" charset="0"/>
              </a:rPr>
              <a:t>, view water quality forecasts, and access purification recommendations on the go.</a:t>
            </a:r>
          </a:p>
          <a:p>
            <a:pPr marL="0" indent="0" algn="just">
              <a:buNone/>
            </a:pPr>
            <a:r>
              <a:rPr lang="en-US" sz="2400" b="1" dirty="0">
                <a:latin typeface="Times New Roman" panose="02020603050405020304" pitchFamily="18" charset="0"/>
                <a:cs typeface="Times New Roman" panose="02020603050405020304" pitchFamily="18" charset="0"/>
              </a:rPr>
              <a:t>User Alert System</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Send warnings to users when water is unsafe using SMS, email, or app notifications</a:t>
            </a:r>
          </a:p>
          <a:p>
            <a:pPr marL="0" indent="0">
              <a:buNone/>
            </a:pPr>
            <a:endParaRPr lang="en-US" sz="2400" dirty="0"/>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359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2FD22-338B-E93D-EBE7-063F968CE7F6}"/>
              </a:ext>
            </a:extLst>
          </p:cNvPr>
          <p:cNvSpPr>
            <a:spLocks noGrp="1"/>
          </p:cNvSpPr>
          <p:nvPr>
            <p:ph type="title"/>
          </p:nvPr>
        </p:nvSpPr>
        <p:spPr>
          <a:xfrm>
            <a:off x="838200" y="529027"/>
            <a:ext cx="10515600" cy="1325563"/>
          </a:xfrm>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3F459A3-FA5E-BEA4-9F2B-4FB0B6A5A4C1}"/>
              </a:ext>
            </a:extLst>
          </p:cNvPr>
          <p:cNvSpPr>
            <a:spLocks noGrp="1"/>
          </p:cNvSpPr>
          <p:nvPr>
            <p:ph idx="1"/>
          </p:nvPr>
        </p:nvSpPr>
        <p:spPr>
          <a:xfrm>
            <a:off x="698739" y="2242869"/>
            <a:ext cx="10800271" cy="3934094"/>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This project presents a hybrid LSTM and RF-based water quality monitoring system that improves accuracy by combining time-series forecasting and classification. While LSTM predicts future water quality trends, RF classifies current conditions to provide real-time insights. The system ensures efficient monitoring, early contamination detection, and data-driven decision-making. With scalability and adaptability, it can be further enhanced through IoT integration, AI-driven recommendations, and additional parameters, making it a robust solution for ensuring water safety. </a:t>
            </a: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364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80FF-4934-9780-E05A-E9C2096A8FB2}"/>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E946C9-81C0-6EAE-C621-CD9DBCF8FF11}"/>
              </a:ext>
            </a:extLst>
          </p:cNvPr>
          <p:cNvSpPr>
            <a:spLocks noGrp="1"/>
          </p:cNvSpPr>
          <p:nvPr>
            <p:ph idx="1"/>
          </p:nvPr>
        </p:nvSpPr>
        <p:spPr>
          <a:xfrm>
            <a:off x="-1" y="1825625"/>
            <a:ext cx="11686903" cy="4351338"/>
          </a:xfrm>
        </p:spPr>
        <p:txBody>
          <a:bodyPr>
            <a:normAutofit fontScale="92500"/>
          </a:bodyPr>
          <a:lstStyle/>
          <a:p>
            <a:pPr marL="0" indent="0">
              <a:lnSpc>
                <a:spcPct val="150000"/>
              </a:lnSpc>
              <a:buNone/>
            </a:pPr>
            <a:r>
              <a:rPr lang="en-IN" sz="1900" dirty="0">
                <a:latin typeface="Times New Roman" panose="02020603050405020304" pitchFamily="18" charset="0"/>
                <a:cs typeface="Times New Roman" panose="02020603050405020304" pitchFamily="18" charset="0"/>
              </a:rPr>
              <a:t>1 .World Health Organization, </a:t>
            </a:r>
            <a:r>
              <a:rPr lang="en-IN" sz="1900" i="1" dirty="0">
                <a:latin typeface="Times New Roman" panose="02020603050405020304" pitchFamily="18" charset="0"/>
                <a:cs typeface="Times New Roman" panose="02020603050405020304" pitchFamily="18" charset="0"/>
              </a:rPr>
              <a:t>Guidelines for Drinking-water Quality</a:t>
            </a:r>
            <a:r>
              <a:rPr lang="en-IN" sz="1900" dirty="0">
                <a:latin typeface="Times New Roman" panose="02020603050405020304" pitchFamily="18" charset="0"/>
                <a:cs typeface="Times New Roman" panose="02020603050405020304" pitchFamily="18" charset="0"/>
              </a:rPr>
              <a:t>, 4th ed., Geneva, Switzerland: WHO Press, 2017.</a:t>
            </a:r>
          </a:p>
          <a:p>
            <a:pPr marL="0" indent="0">
              <a:lnSpc>
                <a:spcPct val="150000"/>
              </a:lnSpc>
              <a:buNone/>
            </a:pPr>
            <a:r>
              <a:rPr lang="en-IN" sz="1900" dirty="0">
                <a:latin typeface="Times New Roman" panose="02020603050405020304" pitchFamily="18" charset="0"/>
                <a:cs typeface="Times New Roman" panose="02020603050405020304" pitchFamily="18" charset="0"/>
              </a:rPr>
              <a:t>2. B. J. Hao Cen, K. Koedinger, and Carnegie, "Learning Factors Analysis – A General Method for Cognitive Model Evaluation and Improvement," in </a:t>
            </a:r>
            <a:r>
              <a:rPr lang="en-IN" sz="1900" i="1" dirty="0">
                <a:latin typeface="Times New Roman" panose="02020603050405020304" pitchFamily="18" charset="0"/>
                <a:cs typeface="Times New Roman" panose="02020603050405020304" pitchFamily="18" charset="0"/>
              </a:rPr>
              <a:t>Proc. Int. Conf. Intelligent Tutoring Systems</a:t>
            </a:r>
            <a:r>
              <a:rPr lang="en-IN" sz="1900" dirty="0">
                <a:latin typeface="Times New Roman" panose="02020603050405020304" pitchFamily="18" charset="0"/>
                <a:cs typeface="Times New Roman" panose="02020603050405020304" pitchFamily="18" charset="0"/>
              </a:rPr>
              <a:t>, vol. 8, pp. 164–175, 2006.</a:t>
            </a:r>
          </a:p>
          <a:p>
            <a:pPr marL="0" indent="0">
              <a:lnSpc>
                <a:spcPct val="150000"/>
              </a:lnSpc>
              <a:buNone/>
            </a:pPr>
            <a:r>
              <a:rPr lang="en-IN" sz="1900" dirty="0">
                <a:latin typeface="Times New Roman" panose="02020603050405020304" pitchFamily="18" charset="0"/>
                <a:cs typeface="Times New Roman" panose="02020603050405020304" pitchFamily="18" charset="0"/>
              </a:rPr>
              <a:t>3 .A. Gholami, A. H. Yari, S. </a:t>
            </a:r>
            <a:r>
              <a:rPr lang="en-IN" sz="1900" dirty="0" err="1">
                <a:latin typeface="Times New Roman" panose="02020603050405020304" pitchFamily="18" charset="0"/>
                <a:cs typeface="Times New Roman" panose="02020603050405020304" pitchFamily="18" charset="0"/>
              </a:rPr>
              <a:t>Hashemipour</a:t>
            </a:r>
            <a:r>
              <a:rPr lang="en-IN" sz="1900" dirty="0">
                <a:latin typeface="Times New Roman" panose="02020603050405020304" pitchFamily="18" charset="0"/>
                <a:cs typeface="Times New Roman" panose="02020603050405020304" pitchFamily="18" charset="0"/>
              </a:rPr>
              <a:t>, and M. M. Aliabadi, "A comprehensive review of deep learning for water quality monitoring," </a:t>
            </a:r>
            <a:r>
              <a:rPr lang="en-IN" sz="1900" i="1" dirty="0">
                <a:latin typeface="Times New Roman" panose="02020603050405020304" pitchFamily="18" charset="0"/>
                <a:cs typeface="Times New Roman" panose="02020603050405020304" pitchFamily="18" charset="0"/>
              </a:rPr>
              <a:t>Environmental Monitoring and Assessment</a:t>
            </a:r>
            <a:r>
              <a:rPr lang="en-IN" sz="1900" dirty="0">
                <a:latin typeface="Times New Roman" panose="02020603050405020304" pitchFamily="18" charset="0"/>
                <a:cs typeface="Times New Roman" panose="02020603050405020304" pitchFamily="18" charset="0"/>
              </a:rPr>
              <a:t>, vol. 192, Art. no. 167, 2020.</a:t>
            </a:r>
          </a:p>
          <a:p>
            <a:pPr marL="0" indent="0">
              <a:lnSpc>
                <a:spcPct val="150000"/>
              </a:lnSpc>
              <a:buNone/>
            </a:pPr>
            <a:r>
              <a:rPr lang="en-IN" sz="1900" dirty="0">
                <a:latin typeface="Times New Roman" panose="02020603050405020304" pitchFamily="18" charset="0"/>
                <a:cs typeface="Times New Roman" panose="02020603050405020304" pitchFamily="18" charset="0"/>
              </a:rPr>
              <a:t>4 .C. Yun, D. Shin, H. Jo, J. Yang, and S. Kim, "An Experimental Study on Feature Subset Selection Methods," in </a:t>
            </a:r>
            <a:r>
              <a:rPr lang="en-IN" sz="1900" i="1" dirty="0">
                <a:latin typeface="Times New Roman" panose="02020603050405020304" pitchFamily="18" charset="0"/>
                <a:cs typeface="Times New Roman" panose="02020603050405020304" pitchFamily="18" charset="0"/>
              </a:rPr>
              <a:t>Proc. 7th IEEE Int. Conf. </a:t>
            </a:r>
            <a:r>
              <a:rPr lang="en-IN" sz="1900" i="1" dirty="0" err="1">
                <a:latin typeface="Times New Roman" panose="02020603050405020304" pitchFamily="18" charset="0"/>
                <a:cs typeface="Times New Roman" panose="02020603050405020304" pitchFamily="18" charset="0"/>
              </a:rPr>
              <a:t>Comput</a:t>
            </a:r>
            <a:r>
              <a:rPr lang="en-IN" sz="1900" i="1" dirty="0">
                <a:latin typeface="Times New Roman" panose="02020603050405020304" pitchFamily="18" charset="0"/>
                <a:cs typeface="Times New Roman" panose="02020603050405020304" pitchFamily="18" charset="0"/>
              </a:rPr>
              <a:t>. Inf. Technol. (CIT)</a:t>
            </a:r>
            <a:r>
              <a:rPr lang="en-IN" sz="1900" dirty="0">
                <a:latin typeface="Times New Roman" panose="02020603050405020304" pitchFamily="18" charset="0"/>
                <a:cs typeface="Times New Roman" panose="02020603050405020304" pitchFamily="18" charset="0"/>
              </a:rPr>
              <a:t>, pp. 77–82, 2007.</a:t>
            </a:r>
          </a:p>
          <a:p>
            <a:pPr marL="0" indent="0">
              <a:lnSpc>
                <a:spcPct val="150000"/>
              </a:lnSpc>
              <a:buNone/>
            </a:pPr>
            <a:r>
              <a:rPr lang="en-IN" sz="1900" dirty="0">
                <a:latin typeface="Times New Roman" panose="02020603050405020304" pitchFamily="18" charset="0"/>
                <a:cs typeface="Times New Roman" panose="02020603050405020304" pitchFamily="18" charset="0"/>
              </a:rPr>
              <a:t>5 .G. Chandrashekar and F. Sahin, "A survey on feature selection methods," </a:t>
            </a:r>
            <a:r>
              <a:rPr lang="en-IN" sz="1900" i="1" dirty="0">
                <a:latin typeface="Times New Roman" panose="02020603050405020304" pitchFamily="18" charset="0"/>
                <a:cs typeface="Times New Roman" panose="02020603050405020304" pitchFamily="18" charset="0"/>
              </a:rPr>
              <a:t>Computers &amp; Electrical Engineering</a:t>
            </a:r>
            <a:r>
              <a:rPr lang="en-IN" sz="1900" dirty="0">
                <a:latin typeface="Times New Roman" panose="02020603050405020304" pitchFamily="18" charset="0"/>
                <a:cs typeface="Times New Roman" panose="02020603050405020304" pitchFamily="18" charset="0"/>
              </a:rPr>
              <a:t>, vol. 40, no. 1, pp. 16–28, 2014.</a:t>
            </a:r>
          </a:p>
          <a:p>
            <a:pPr marL="457200" marR="0" lvl="1" indent="0" algn="just">
              <a:lnSpc>
                <a:spcPct val="150000"/>
              </a:lnSpc>
              <a:spcBef>
                <a:spcPts val="450"/>
              </a:spcBef>
              <a:buNone/>
              <a:tabLst>
                <a:tab pos="532765" algn="l"/>
              </a:tabLst>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22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DE3F-BE07-2AB3-C133-8D1CAC6BCD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C506749-5646-9F5E-4BAF-19F67D9D88E4}"/>
              </a:ext>
            </a:extLst>
          </p:cNvPr>
          <p:cNvSpPr>
            <a:spLocks noGrp="1"/>
          </p:cNvSpPr>
          <p:nvPr>
            <p:ph idx="1"/>
          </p:nvPr>
        </p:nvSpPr>
        <p:spPr/>
        <p:txBody>
          <a:bodyPr>
            <a:normAutofit/>
          </a:bodyPr>
          <a:lstStyle/>
          <a:p>
            <a:pPr marL="0" indent="0" algn="ctr">
              <a:buNone/>
            </a:pPr>
            <a:endParaRPr lang="en-US" sz="8800" dirty="0">
              <a:latin typeface="Times New Roman" panose="02020603050405020304" pitchFamily="18" charset="0"/>
              <a:cs typeface="Times New Roman" panose="02020603050405020304" pitchFamily="18" charset="0"/>
            </a:endParaRPr>
          </a:p>
          <a:p>
            <a:pPr marL="0" indent="0" algn="ctr">
              <a:buNone/>
            </a:pPr>
            <a:r>
              <a:rPr lang="en-US"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715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0D10-1767-D2BF-F51D-20FB70BDD71B}"/>
              </a:ext>
            </a:extLst>
          </p:cNvPr>
          <p:cNvSpPr>
            <a:spLocks noGrp="1"/>
          </p:cNvSpPr>
          <p:nvPr>
            <p:ph type="title"/>
          </p:nvPr>
        </p:nvSpPr>
        <p:spPr>
          <a:xfrm>
            <a:off x="525517" y="755446"/>
            <a:ext cx="11140966" cy="1391853"/>
          </a:xfrm>
        </p:spPr>
        <p:txBody>
          <a:bodyPr>
            <a:normAutofit/>
          </a:bodyPr>
          <a:lstStyle/>
          <a:p>
            <a:pPr algn="ctr"/>
            <a:r>
              <a:rPr lang="en-IN" sz="4000" b="1" dirty="0">
                <a:latin typeface="Times New Roman" panose="02020603050405020304" pitchFamily="18" charset="0"/>
                <a:cs typeface="Times New Roman" panose="02020603050405020304" pitchFamily="18" charset="0"/>
              </a:rPr>
              <a:t>ABSTRACT</a:t>
            </a:r>
            <a:br>
              <a:rPr lang="en-IN" sz="3600"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0C618FC-FB92-4A62-0685-26662553F0A2}"/>
              </a:ext>
            </a:extLst>
          </p:cNvPr>
          <p:cNvSpPr>
            <a:spLocks noGrp="1"/>
          </p:cNvSpPr>
          <p:nvPr>
            <p:ph idx="1"/>
          </p:nvPr>
        </p:nvSpPr>
        <p:spPr>
          <a:xfrm>
            <a:off x="838200" y="1630891"/>
            <a:ext cx="10515600" cy="4351338"/>
          </a:xfrm>
        </p:spPr>
        <p:txBody>
          <a:bodyPr>
            <a:normAutofit fontScale="85000" lnSpcReduction="20000"/>
          </a:bodyPr>
          <a:lstStyle/>
          <a:p>
            <a:pPr marL="0" indent="0" algn="just">
              <a:buNone/>
            </a:pPr>
            <a:r>
              <a:rPr lang="en-IN" dirty="0">
                <a:latin typeface="Times New Roman" panose="02020603050405020304" pitchFamily="18" charset="0"/>
                <a:cs typeface="Times New Roman" panose="02020603050405020304" pitchFamily="18" charset="0"/>
              </a:rPr>
              <a:t>Water pollution refers to the contamination of water bodies through the release of harmful pollutants, posing serious risks to human health and the environment. This study aims to explore machine learning-based techniques for forecasting water quality by achieving the highest possible prediction accuracy. The dataset is </a:t>
            </a:r>
            <a:r>
              <a:rPr lang="en-IN" dirty="0" err="1">
                <a:latin typeface="Times New Roman" panose="02020603050405020304" pitchFamily="18" charset="0"/>
                <a:cs typeface="Times New Roman" panose="02020603050405020304" pitchFamily="18" charset="0"/>
              </a:rPr>
              <a:t>analyzed</a:t>
            </a:r>
            <a:r>
              <a:rPr lang="en-IN" dirty="0">
                <a:latin typeface="Times New Roman" panose="02020603050405020304" pitchFamily="18" charset="0"/>
                <a:cs typeface="Times New Roman" panose="02020603050405020304" pitchFamily="18" charset="0"/>
              </a:rPr>
              <a:t> using supervised machine learning techniques (SMLT), incorporating steps such as variable identification, univariate, bivariate, and multivariate analysis, missing value treatment, data validation, cleaning, preparation, and visualization. The analysis also includes a sensitivity study of model parameters to evaluate their impact on prediction performance. The objective is to propose an effective machine learning approach for accurately predicting the Water Quality Index (WQI) by comparing the performance of various supervised classification algorithms. Furthermore, the study evaluates and compares these algorithms using a dataset from the transport traffic department through classification reports, confusion matrix analysis, and priority-based categorization. Results demonstrate that the proposed machine learning techniques are effective in achieving high accuracy and can be validated using precision, recall, and F1 score metrics.</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17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035B-660B-1358-1513-0A25C84492FB}"/>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BD4045-8BC7-E35C-1055-04282983BD7D}"/>
              </a:ext>
            </a:extLst>
          </p:cNvPr>
          <p:cNvSpPr>
            <a:spLocks noGrp="1"/>
          </p:cNvSpPr>
          <p:nvPr>
            <p:ph idx="1"/>
          </p:nvPr>
        </p:nvSpPr>
        <p:spPr>
          <a:xfrm>
            <a:off x="838200" y="2168433"/>
            <a:ext cx="10515600" cy="4008529"/>
          </a:xfrm>
        </p:spPr>
        <p:txBody>
          <a:bodyPr>
            <a:normAutofit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Problem </a:t>
            </a:r>
            <a:r>
              <a:rPr lang="en-US" sz="2400" dirty="0">
                <a:latin typeface="Times New Roman" panose="02020603050405020304" pitchFamily="18" charset="0"/>
                <a:cs typeface="Times New Roman" panose="02020603050405020304" pitchFamily="18" charset="0"/>
              </a:rPr>
              <a:t>: Water pollution refers to the contamination of water bodies through the release of harmful pollutants, posing serious risks to human health and the environment. Traditional water monitoring systems are often reactive, relying on delayed or manual analysis, and fail to provide accurate, real-time predictions.</a:t>
            </a:r>
          </a:p>
          <a:p>
            <a:pPr marL="0" indent="0" algn="just">
              <a:buNone/>
            </a:pPr>
            <a:r>
              <a:rPr lang="en-US" sz="2400" b="1" dirty="0">
                <a:latin typeface="Times New Roman" panose="02020603050405020304" pitchFamily="18" charset="0"/>
                <a:cs typeface="Times New Roman" panose="02020603050405020304" pitchFamily="18" charset="0"/>
              </a:rPr>
              <a:t>Desired State </a:t>
            </a:r>
            <a:r>
              <a:rPr lang="en-US" sz="2400" dirty="0">
                <a:latin typeface="Times New Roman" panose="02020603050405020304" pitchFamily="18" charset="0"/>
                <a:cs typeface="Times New Roman" panose="02020603050405020304" pitchFamily="18" charset="0"/>
              </a:rPr>
              <a:t>: The objective is to develop an intelligent, automated system that can continuously monitor and accurately forecast water quality using machine learning. The ideal solution should support proactive environmental management by offering timely insights based on predictive analysis.</a:t>
            </a:r>
          </a:p>
          <a:p>
            <a:pPr marL="0" indent="0" algn="just">
              <a:buNone/>
            </a:pPr>
            <a:r>
              <a:rPr lang="en-US" sz="2400" b="1" dirty="0">
                <a:latin typeface="Times New Roman" panose="02020603050405020304" pitchFamily="18" charset="0"/>
                <a:cs typeface="Times New Roman" panose="02020603050405020304" pitchFamily="18" charset="0"/>
              </a:rPr>
              <a:t>Current Gap </a:t>
            </a:r>
            <a:r>
              <a:rPr lang="en-US" sz="2400" dirty="0">
                <a:latin typeface="Times New Roman" panose="02020603050405020304" pitchFamily="18" charset="0"/>
                <a:cs typeface="Times New Roman" panose="02020603050405020304" pitchFamily="18" charset="0"/>
              </a:rPr>
              <a:t>: There is a lack of unified systems that combine real-time monitoring, intelligent prediction, and analytical insights for water quality. Existing tools often use outdated data or static rules and fail to incorporate adaptive machine learning algorithms for forecasting.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25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849"/>
            <a:ext cx="10515600" cy="1325563"/>
          </a:xfrm>
        </p:spPr>
        <p:txBody>
          <a:bodyPr/>
          <a:lstStyle/>
          <a:p>
            <a:pPr algn="ctr"/>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sp>
        <p:nvSpPr>
          <p:cNvPr id="13" name="Rectangle 7">
            <a:extLst>
              <a:ext uri="{FF2B5EF4-FFF2-40B4-BE49-F238E27FC236}">
                <a16:creationId xmlns:a16="http://schemas.microsoft.com/office/drawing/2014/main" id="{29431C4E-6060-77C5-AEE6-5B023721642D}"/>
              </a:ext>
            </a:extLst>
          </p:cNvPr>
          <p:cNvSpPr>
            <a:spLocks noChangeArrowheads="1"/>
          </p:cNvSpPr>
          <p:nvPr/>
        </p:nvSpPr>
        <p:spPr bwMode="auto">
          <a:xfrm rot="10800000" flipV="1">
            <a:off x="392852" y="1397674"/>
            <a:ext cx="11163421"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develop a machine learning-based system for accurate prediction of Water Quality Index (WQI).</a:t>
            </a:r>
          </a:p>
          <a:p>
            <a:pPr lvl="0" algn="just" eaLnBrk="0" fontAlgn="base" hangingPunct="0">
              <a:spcBef>
                <a:spcPct val="0"/>
              </a:spcBef>
              <a:spcAft>
                <a:spcPct val="0"/>
              </a:spcAft>
              <a:buFontTx/>
              <a:buChar char="•"/>
            </a:pPr>
            <a:r>
              <a:rPr lang="en-US" sz="2400" dirty="0">
                <a:latin typeface="Times New Roman" panose="02020603050405020304" pitchFamily="18" charset="0"/>
                <a:cs typeface="Times New Roman" panose="02020603050405020304" pitchFamily="18" charset="0"/>
              </a:rPr>
              <a:t>To preprocess and analyze water quality data through cleaning, validation, and feature selection techniques.</a:t>
            </a:r>
          </a:p>
          <a:p>
            <a:pPr lvl="0" algn="just" eaLnBrk="0" fontAlgn="base" hangingPunct="0">
              <a:spcBef>
                <a:spcPct val="0"/>
              </a:spcBef>
              <a:spcAft>
                <a:spcPct val="0"/>
              </a:spcAft>
              <a:buFontTx/>
              <a:buChar char="•"/>
            </a:pPr>
            <a:r>
              <a:rPr lang="en-US" sz="2400" dirty="0">
                <a:latin typeface="Times New Roman" panose="02020603050405020304" pitchFamily="18" charset="0"/>
                <a:cs typeface="Times New Roman" panose="02020603050405020304" pitchFamily="18" charset="0"/>
              </a:rPr>
              <a:t>To compare supervised machine learning algorithms such as Random Forest, SVM, and Logistic Regression for forecasting WQI.</a:t>
            </a:r>
          </a:p>
          <a:p>
            <a:pPr lvl="0" algn="just" eaLnBrk="0" fontAlgn="base" hangingPunct="0">
              <a:spcBef>
                <a:spcPct val="0"/>
              </a:spcBef>
              <a:spcAft>
                <a:spcPct val="0"/>
              </a:spcAft>
              <a:buFontTx/>
              <a:buChar char="•"/>
            </a:pPr>
            <a:r>
              <a:rPr lang="en-US" sz="2400" dirty="0">
                <a:latin typeface="Times New Roman" panose="02020603050405020304" pitchFamily="18" charset="0"/>
                <a:cs typeface="Times New Roman" panose="02020603050405020304" pitchFamily="18" charset="0"/>
              </a:rPr>
              <a:t>To evaluate model performance using metrics like precision, recall, F1-score, and confusion matrix.</a:t>
            </a:r>
          </a:p>
          <a:p>
            <a:pPr lvl="0" algn="just" eaLnBrk="0" fontAlgn="base" hangingPunct="0">
              <a:spcBef>
                <a:spcPct val="0"/>
              </a:spcBef>
              <a:spcAft>
                <a:spcPct val="0"/>
              </a:spcAft>
              <a:buFontTx/>
              <a:buChar char="•"/>
            </a:pPr>
            <a:r>
              <a:rPr lang="en-US" sz="2400" dirty="0">
                <a:latin typeface="Times New Roman" panose="02020603050405020304" pitchFamily="18" charset="0"/>
                <a:cs typeface="Times New Roman" panose="02020603050405020304" pitchFamily="18" charset="0"/>
              </a:rPr>
              <a:t>To build a reliable forecasting tool that supports proactive environmental monitoring and decision-making.</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244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F2D-864F-41E0-ED87-58AE1116C297}"/>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84125F52-07A0-90E4-155F-F9CB007D3B77}"/>
              </a:ext>
            </a:extLst>
          </p:cNvPr>
          <p:cNvGraphicFramePr>
            <a:graphicFrameLocks noGrp="1"/>
          </p:cNvGraphicFramePr>
          <p:nvPr>
            <p:ph idx="1"/>
            <p:extLst>
              <p:ext uri="{D42A27DB-BD31-4B8C-83A1-F6EECF244321}">
                <p14:modId xmlns:p14="http://schemas.microsoft.com/office/powerpoint/2010/main" val="2763711344"/>
              </p:ext>
            </p:extLst>
          </p:nvPr>
        </p:nvGraphicFramePr>
        <p:xfrm>
          <a:off x="1035171" y="1983755"/>
          <a:ext cx="10318629" cy="3192387"/>
        </p:xfrm>
        <a:graphic>
          <a:graphicData uri="http://schemas.openxmlformats.org/drawingml/2006/table">
            <a:tbl>
              <a:tblPr firstRow="1" firstCol="1" lastRow="1" lastCol="1" bandRow="1" bandCol="1">
                <a:tableStyleId>{21E4AEA4-8DFA-4A89-87EB-49C32662AFE0}</a:tableStyleId>
              </a:tblPr>
              <a:tblGrid>
                <a:gridCol w="2639683">
                  <a:extLst>
                    <a:ext uri="{9D8B030D-6E8A-4147-A177-3AD203B41FA5}">
                      <a16:colId xmlns:a16="http://schemas.microsoft.com/office/drawing/2014/main" val="3893703425"/>
                    </a:ext>
                  </a:extLst>
                </a:gridCol>
                <a:gridCol w="6858000">
                  <a:extLst>
                    <a:ext uri="{9D8B030D-6E8A-4147-A177-3AD203B41FA5}">
                      <a16:colId xmlns:a16="http://schemas.microsoft.com/office/drawing/2014/main" val="988228107"/>
                    </a:ext>
                  </a:extLst>
                </a:gridCol>
                <a:gridCol w="820946">
                  <a:extLst>
                    <a:ext uri="{9D8B030D-6E8A-4147-A177-3AD203B41FA5}">
                      <a16:colId xmlns:a16="http://schemas.microsoft.com/office/drawing/2014/main" val="4163586721"/>
                    </a:ext>
                  </a:extLst>
                </a:gridCol>
              </a:tblGrid>
              <a:tr h="290217">
                <a:tc>
                  <a:txBody>
                    <a:bodyPr/>
                    <a:lstStyle/>
                    <a:p>
                      <a:r>
                        <a:rPr lang="en-IN" sz="1200" b="1" dirty="0"/>
                        <a:t>Study</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a:t>Key Contribution</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dirty="0"/>
                        <a:t>Year</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2094401"/>
                  </a:ext>
                </a:extLst>
              </a:tr>
              <a:tr h="290217">
                <a:tc>
                  <a:txBody>
                    <a:bodyPr/>
                    <a:lstStyle/>
                    <a:p>
                      <a:r>
                        <a:rPr lang="en-US" sz="1200"/>
                        <a:t>WHO Guidelines (World Health Org)</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US" sz="1200"/>
                        <a:t>Defined global standards for drinking water quality and public health guidelines.</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2017</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72526332"/>
                  </a:ext>
                </a:extLst>
              </a:tr>
              <a:tr h="290217">
                <a:tc>
                  <a:txBody>
                    <a:bodyPr/>
                    <a:lstStyle/>
                    <a:p>
                      <a:r>
                        <a:rPr lang="en-IN" sz="1200"/>
                        <a:t>Gholami et al.</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Reviewed deep learning models for environmental monitoring and water quality prediction.</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2020</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0066701"/>
                  </a:ext>
                </a:extLst>
              </a:tr>
              <a:tr h="290217">
                <a:tc>
                  <a:txBody>
                    <a:bodyPr/>
                    <a:lstStyle/>
                    <a:p>
                      <a:r>
                        <a:rPr lang="en-IN" sz="1200"/>
                        <a:t>Yun et al.</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Studied feature selection techniques for improving model accuracy in environmental datasets.</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2007</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806359"/>
                  </a:ext>
                </a:extLst>
              </a:tr>
              <a:tr h="290217">
                <a:tc>
                  <a:txBody>
                    <a:bodyPr/>
                    <a:lstStyle/>
                    <a:p>
                      <a:r>
                        <a:rPr lang="en-IN" sz="1200"/>
                        <a:t>Chandrashekar &amp; Sahin</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Surveyed feature selection methods applicable in water quality analysis.</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2014</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04982121"/>
                  </a:ext>
                </a:extLst>
              </a:tr>
              <a:tr h="290217">
                <a:tc>
                  <a:txBody>
                    <a:bodyPr/>
                    <a:lstStyle/>
                    <a:p>
                      <a:r>
                        <a:rPr lang="en-IN" sz="1200"/>
                        <a:t>Pal (Remote Sensing)</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Applied Random Forest classifier for classification of environmental data using remote sensing.</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2005</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1070852"/>
                  </a:ext>
                </a:extLst>
              </a:tr>
              <a:tr h="290217">
                <a:tc>
                  <a:txBody>
                    <a:bodyPr/>
                    <a:lstStyle/>
                    <a:p>
                      <a:r>
                        <a:rPr lang="en-IN" sz="1200"/>
                        <a:t>Ham et al.</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Investigated Random Forest for hyperspectral data, highlighting its use in pollution classification.</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2005</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4047958"/>
                  </a:ext>
                </a:extLst>
              </a:tr>
              <a:tr h="290217">
                <a:tc>
                  <a:txBody>
                    <a:bodyPr/>
                    <a:lstStyle/>
                    <a:p>
                      <a:r>
                        <a:rPr lang="en-IN" sz="1200"/>
                        <a:t>Pedregosa et al.</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Introduced the Scikit-learn library for machine learning, widely used in environmental modeling.</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2011</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12194756"/>
                  </a:ext>
                </a:extLst>
              </a:tr>
              <a:tr h="290217">
                <a:tc>
                  <a:txBody>
                    <a:bodyPr/>
                    <a:lstStyle/>
                    <a:p>
                      <a:r>
                        <a:rPr lang="en-IN" sz="1200"/>
                        <a:t>Rao &amp; Reddy</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Proposed IoT-integrated frameworks for real-time water quality monitoring using sensors.</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2021</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4692992"/>
                  </a:ext>
                </a:extLst>
              </a:tr>
              <a:tr h="290217">
                <a:tc>
                  <a:txBody>
                    <a:bodyPr/>
                    <a:lstStyle/>
                    <a:p>
                      <a:r>
                        <a:rPr lang="en-IN" sz="1200"/>
                        <a:t>Fang et al.</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US" sz="1200"/>
                        <a:t>Demonstrated ML use in environmental forecasting and public safety applications.</a:t>
                      </a:r>
                      <a:endParaRPr lang="en-US" sz="1200">
                        <a:latin typeface="Times New Roman" panose="02020603050405020304" pitchFamily="18" charset="0"/>
                        <a:cs typeface="Times New Roman" panose="02020603050405020304" pitchFamily="18" charset="0"/>
                      </a:endParaRPr>
                    </a:p>
                  </a:txBody>
                  <a:tcPr anchor="ctr"/>
                </a:tc>
                <a:tc>
                  <a:txBody>
                    <a:bodyPr/>
                    <a:lstStyle/>
                    <a:p>
                      <a:r>
                        <a:rPr lang="en-IN" sz="1200"/>
                        <a:t>2021</a:t>
                      </a:r>
                      <a:endParaRPr lang="en-IN"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46956808"/>
                  </a:ext>
                </a:extLst>
              </a:tr>
              <a:tr h="290217">
                <a:tc>
                  <a:txBody>
                    <a:bodyPr/>
                    <a:lstStyle/>
                    <a:p>
                      <a:r>
                        <a:rPr lang="en-IN" sz="1200" dirty="0"/>
                        <a:t>IBM Research</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US" sz="1200"/>
                        <a:t>Integrated AI for anomaly detection and decision support in environmental monitoring systems.</a:t>
                      </a:r>
                      <a:endParaRPr lang="en-US" sz="1200" dirty="0">
                        <a:latin typeface="Times New Roman" panose="02020603050405020304" pitchFamily="18" charset="0"/>
                        <a:cs typeface="Times New Roman" panose="02020603050405020304" pitchFamily="18" charset="0"/>
                      </a:endParaRPr>
                    </a:p>
                  </a:txBody>
                  <a:tcPr anchor="ctr"/>
                </a:tc>
                <a:tc>
                  <a:txBody>
                    <a:bodyPr/>
                    <a:lstStyle/>
                    <a:p>
                      <a:r>
                        <a:rPr lang="en-IN" sz="1200" dirty="0"/>
                        <a:t>2019</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7296031"/>
                  </a:ext>
                </a:extLst>
              </a:tr>
            </a:tbl>
          </a:graphicData>
        </a:graphic>
      </p:graphicFrame>
    </p:spTree>
    <p:extLst>
      <p:ext uri="{BB962C8B-B14F-4D97-AF65-F5344CB8AC3E}">
        <p14:creationId xmlns:p14="http://schemas.microsoft.com/office/powerpoint/2010/main" val="3507043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0668-7BDE-B472-A6D1-FA2B08F2D613}"/>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EXISTING SYSTEM</a:t>
            </a:r>
          </a:p>
        </p:txBody>
      </p:sp>
      <p:sp>
        <p:nvSpPr>
          <p:cNvPr id="6" name="Content Placeholder 2">
            <a:extLst>
              <a:ext uri="{FF2B5EF4-FFF2-40B4-BE49-F238E27FC236}">
                <a16:creationId xmlns:a16="http://schemas.microsoft.com/office/drawing/2014/main" id="{5B5A8F51-1750-B29C-679F-8714FA7D011C}"/>
              </a:ext>
            </a:extLst>
          </p:cNvPr>
          <p:cNvSpPr>
            <a:spLocks noGrp="1"/>
          </p:cNvSpPr>
          <p:nvPr>
            <p:ph idx="1"/>
          </p:nvPr>
        </p:nvSpPr>
        <p:spPr>
          <a:xfrm>
            <a:off x="474453" y="2104845"/>
            <a:ext cx="11291977" cy="3752491"/>
          </a:xfrm>
        </p:spPr>
        <p:txBody>
          <a:bodyPr>
            <a:noAutofit/>
          </a:bodyPr>
          <a:lstStyle/>
          <a:p>
            <a:pPr marL="285750" indent="-285750" algn="just"/>
            <a:r>
              <a:rPr lang="en-IN" sz="2400" dirty="0">
                <a:latin typeface="Times New Roman" panose="02020603050405020304" pitchFamily="18" charset="0"/>
                <a:cs typeface="Times New Roman" panose="02020603050405020304" pitchFamily="18" charset="0"/>
              </a:rPr>
              <a:t>Measures pH, turbidity, temperature, Conductivity, TDS, etc.</a:t>
            </a:r>
          </a:p>
          <a:p>
            <a:pPr marL="285750" indent="-285750" algn="just"/>
            <a:r>
              <a:rPr lang="en-IN" sz="2400" dirty="0">
                <a:latin typeface="Times New Roman" panose="02020603050405020304" pitchFamily="18" charset="0"/>
                <a:cs typeface="Times New Roman" panose="02020603050405020304" pitchFamily="18" charset="0"/>
              </a:rPr>
              <a:t>Identifies key parameters affecting water quality.</a:t>
            </a:r>
          </a:p>
          <a:p>
            <a:pPr marL="285750" indent="-285750" algn="just"/>
            <a:r>
              <a:rPr lang="en-IN" sz="2400" dirty="0">
                <a:latin typeface="Times New Roman" panose="02020603050405020304" pitchFamily="18" charset="0"/>
                <a:cs typeface="Times New Roman" panose="02020603050405020304" pitchFamily="18" charset="0"/>
              </a:rPr>
              <a:t>Random Forest Model Training </a:t>
            </a:r>
          </a:p>
          <a:p>
            <a:pPr algn="just"/>
            <a:r>
              <a:rPr lang="en-IN" sz="2400" dirty="0">
                <a:latin typeface="Times New Roman" panose="02020603050405020304" pitchFamily="18" charset="0"/>
                <a:cs typeface="Times New Roman" panose="02020603050405020304" pitchFamily="18" charset="0"/>
              </a:rPr>
              <a:t>        ✔ Splits data into training &amp; testing sets (80% Training , 20% Testing).</a:t>
            </a:r>
          </a:p>
          <a:p>
            <a:pPr algn="just"/>
            <a:r>
              <a:rPr lang="en-IN" sz="2400" dirty="0">
                <a:latin typeface="Times New Roman" panose="02020603050405020304" pitchFamily="18" charset="0"/>
                <a:cs typeface="Times New Roman" panose="02020603050405020304" pitchFamily="18" charset="0"/>
              </a:rPr>
              <a:t>        ✔ Trains multiple Decision Trees.</a:t>
            </a:r>
          </a:p>
          <a:p>
            <a:pPr algn="just"/>
            <a:r>
              <a:rPr lang="en-IN" sz="2400" dirty="0">
                <a:latin typeface="Times New Roman" panose="02020603050405020304" pitchFamily="18" charset="0"/>
                <a:cs typeface="Times New Roman" panose="02020603050405020304" pitchFamily="18" charset="0"/>
              </a:rPr>
              <a:t>        ✔ Uses majority voting for classification.</a:t>
            </a:r>
          </a:p>
          <a:p>
            <a:pPr marL="285750" indent="-285750" algn="just"/>
            <a:r>
              <a:rPr lang="en-IN" sz="2400" dirty="0">
                <a:latin typeface="Times New Roman" panose="02020603050405020304" pitchFamily="18" charset="0"/>
                <a:cs typeface="Times New Roman" panose="02020603050405020304" pitchFamily="18" charset="0"/>
              </a:rPr>
              <a:t> Predicts if water is Safe, Moderate, or Polluted.</a:t>
            </a:r>
          </a:p>
          <a:p>
            <a:pPr marL="285750" indent="-285750" algn="just"/>
            <a:r>
              <a:rPr lang="en-IN" sz="2400" dirty="0">
                <a:latin typeface="Times New Roman" panose="02020603050405020304" pitchFamily="18" charset="0"/>
                <a:cs typeface="Times New Roman" panose="02020603050405020304" pitchFamily="18" charset="0"/>
              </a:rPr>
              <a:t> Displays water quality levels &amp; suggests purification methods.</a:t>
            </a:r>
          </a:p>
          <a:p>
            <a:pPr marL="114300" indent="-342900" algn="just">
              <a:lnSpc>
                <a:spcPct val="100000"/>
              </a:lnSpc>
              <a:spcBef>
                <a:spcPts val="575"/>
              </a:spcBef>
            </a:pP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5896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C598-6FB2-984B-9BAD-FDE4E29D4828}"/>
              </a:ext>
            </a:extLst>
          </p:cNvPr>
          <p:cNvSpPr>
            <a:spLocks noGrp="1"/>
          </p:cNvSpPr>
          <p:nvPr>
            <p:ph type="title"/>
          </p:nvPr>
        </p:nvSpPr>
        <p:spPr>
          <a:xfrm>
            <a:off x="641497" y="1025239"/>
            <a:ext cx="9785145" cy="1280890"/>
          </a:xfrm>
        </p:spPr>
        <p:txBody>
          <a:bodyPr>
            <a:noAutofit/>
          </a:bodyPr>
          <a:lstStyle/>
          <a:p>
            <a:r>
              <a:rPr lang="en-IN" b="1" dirty="0">
                <a:latin typeface="Times New Roman" panose="02020603050405020304" pitchFamily="18" charset="0"/>
                <a:cs typeface="Times New Roman" panose="02020603050405020304" pitchFamily="18" charset="0"/>
              </a:rPr>
              <a:t>Disadvantages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7BB3427-3D8B-8817-3EAB-D2760289D19B}"/>
              </a:ext>
            </a:extLst>
          </p:cNvPr>
          <p:cNvSpPr txBox="1">
            <a:spLocks/>
          </p:cNvSpPr>
          <p:nvPr/>
        </p:nvSpPr>
        <p:spPr>
          <a:xfrm>
            <a:off x="641497" y="2001394"/>
            <a:ext cx="10390515" cy="377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2400" dirty="0">
                <a:latin typeface="Times New Roman" panose="02020603050405020304" pitchFamily="18" charset="0"/>
                <a:cs typeface="Times New Roman" panose="02020603050405020304" pitchFamily="18" charset="0"/>
              </a:rPr>
              <a:t>Cannot predict future water quality variations because it does not handle Time Series Trends.</a:t>
            </a:r>
          </a:p>
          <a:p>
            <a:pPr marL="285750" indent="-285750" algn="just"/>
            <a:r>
              <a:rPr lang="en-US" sz="2400" dirty="0">
                <a:latin typeface="Times New Roman" panose="02020603050405020304" pitchFamily="18" charset="0"/>
                <a:cs typeface="Times New Roman" panose="02020603050405020304" pitchFamily="18" charset="0"/>
              </a:rPr>
              <a:t>Training multiple decision trees increases processing time.</a:t>
            </a:r>
          </a:p>
          <a:p>
            <a:pPr marL="285750" indent="-285750" algn="just"/>
            <a:r>
              <a:rPr lang="en-US" sz="2400" dirty="0">
                <a:latin typeface="Times New Roman" panose="02020603050405020304" pitchFamily="18" charset="0"/>
                <a:cs typeface="Times New Roman" panose="02020603050405020304" pitchFamily="18" charset="0"/>
              </a:rPr>
              <a:t>Noisy Data or missing values can reduce accuracy.</a:t>
            </a:r>
          </a:p>
          <a:p>
            <a:pPr marL="285750" indent="-285750" algn="just"/>
            <a:r>
              <a:rPr lang="en-US" sz="2400" dirty="0">
                <a:latin typeface="Times New Roman" panose="02020603050405020304" pitchFamily="18" charset="0"/>
                <a:cs typeface="Times New Roman" panose="02020603050405020304" pitchFamily="18" charset="0"/>
              </a:rPr>
              <a:t>Requires Large Datasets, Performance drops if data is insufficient or imbalanced</a:t>
            </a:r>
          </a:p>
        </p:txBody>
      </p:sp>
    </p:spTree>
    <p:extLst>
      <p:ext uri="{BB962C8B-B14F-4D97-AF65-F5344CB8AC3E}">
        <p14:creationId xmlns:p14="http://schemas.microsoft.com/office/powerpoint/2010/main" val="165331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0C41-CDCC-C6AE-90B0-3171833546CC}"/>
              </a:ext>
            </a:extLst>
          </p:cNvPr>
          <p:cNvSpPr>
            <a:spLocks noGrp="1"/>
          </p:cNvSpPr>
          <p:nvPr>
            <p:ph type="title"/>
          </p:nvPr>
        </p:nvSpPr>
        <p:spPr>
          <a:xfrm>
            <a:off x="845387" y="198407"/>
            <a:ext cx="10497627" cy="1078301"/>
          </a:xfrm>
        </p:spPr>
        <p:txBody>
          <a:bodyPr>
            <a:normAutofit/>
          </a:bodyPr>
          <a:lstStyle/>
          <a:p>
            <a:pPr algn="ctr"/>
            <a:r>
              <a:rPr lang="en-IN" sz="4000" b="1" dirty="0">
                <a:latin typeface="Times New Roman" panose="02020603050405020304" pitchFamily="18" charset="0"/>
                <a:cs typeface="Times New Roman" panose="02020603050405020304" pitchFamily="18" charset="0"/>
              </a:rPr>
              <a:t>PROPOSED SYSTEM</a:t>
            </a:r>
          </a:p>
        </p:txBody>
      </p:sp>
      <p:sp>
        <p:nvSpPr>
          <p:cNvPr id="4" name="TextBox 4">
            <a:extLst>
              <a:ext uri="{FF2B5EF4-FFF2-40B4-BE49-F238E27FC236}">
                <a16:creationId xmlns:a16="http://schemas.microsoft.com/office/drawing/2014/main" id="{79365B47-5193-1457-8F73-4096513DB892}"/>
              </a:ext>
            </a:extLst>
          </p:cNvPr>
          <p:cNvSpPr txBox="1">
            <a:spLocks noGrp="1"/>
          </p:cNvSpPr>
          <p:nvPr>
            <p:ph idx="1"/>
          </p:nvPr>
        </p:nvSpPr>
        <p:spPr>
          <a:xfrm>
            <a:off x="349250" y="1638300"/>
            <a:ext cx="11287125" cy="418576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Hybrid LSTM(Long short-Term Memory) + Random Forest </a:t>
            </a:r>
            <a:r>
              <a:rPr lang="en-US" sz="2400" dirty="0" err="1">
                <a:latin typeface="Times New Roman" panose="02020603050405020304" pitchFamily="18" charset="0"/>
                <a:cs typeface="Times New Roman" panose="02020603050405020304" pitchFamily="18" charset="0"/>
              </a:rPr>
              <a:t>Algortihm</a:t>
            </a:r>
            <a:r>
              <a:rPr lang="en-US" sz="2400" dirty="0">
                <a:latin typeface="Times New Roman" panose="02020603050405020304" pitchFamily="18" charset="0"/>
                <a:cs typeface="Times New Roman" panose="02020603050405020304" pitchFamily="18" charset="0"/>
              </a:rPr>
              <a:t> Based Water Quality Monitoring.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Uses real-time sensor readings + past water quality data for better accuracy.</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Forecasts future values of pH, turbidity, </a:t>
            </a:r>
            <a:r>
              <a:rPr lang="en-US" sz="2400" dirty="0" err="1">
                <a:latin typeface="Times New Roman" panose="02020603050405020304" pitchFamily="18" charset="0"/>
                <a:cs typeface="Times New Roman" panose="02020603050405020304" pitchFamily="18" charset="0"/>
              </a:rPr>
              <a:t>TDS,etc</a:t>
            </a:r>
            <a:r>
              <a:rPr lang="en-US" sz="2400" dirty="0">
                <a:latin typeface="Times New Roman" panose="02020603050405020304" pitchFamily="18" charset="0"/>
                <a:cs typeface="Times New Roman" panose="02020603050405020304" pitchFamily="18" charset="0"/>
              </a:rPr>
              <a:t>., capturing seasonal variations using LSTM Algorithm.</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Categorizes water quality as Safe, Moderate, or Polluted based on predicted &amp; real-time values using Random Forest Algorithm.</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LSTM detects trends, while RF enhances classification precision.</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Reduces misclassification by handling both temporal patterns &amp; feature correlations.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be expanded with more sensors, new features, or additional ML models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53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070-87D4-D2D0-98EC-B3810F9A33D9}"/>
              </a:ext>
            </a:extLst>
          </p:cNvPr>
          <p:cNvSpPr>
            <a:spLocks noGrp="1"/>
          </p:cNvSpPr>
          <p:nvPr>
            <p:ph type="title"/>
          </p:nvPr>
        </p:nvSpPr>
        <p:spPr>
          <a:xfrm>
            <a:off x="655608" y="634385"/>
            <a:ext cx="10052325" cy="1280890"/>
          </a:xfrm>
        </p:spPr>
        <p:txBody>
          <a:bodyPr/>
          <a:lstStyle/>
          <a:p>
            <a:pPr algn="just"/>
            <a:r>
              <a:rPr lang="en-IN" b="1" dirty="0">
                <a:latin typeface="Times New Roman" panose="02020603050405020304" pitchFamily="18" charset="0"/>
                <a:cs typeface="Times New Roman" panose="02020603050405020304" pitchFamily="18" charset="0"/>
              </a:rPr>
              <a:t>Advantages</a:t>
            </a:r>
          </a:p>
        </p:txBody>
      </p:sp>
      <p:sp>
        <p:nvSpPr>
          <p:cNvPr id="7" name="TextBox 6">
            <a:extLst>
              <a:ext uri="{FF2B5EF4-FFF2-40B4-BE49-F238E27FC236}">
                <a16:creationId xmlns:a16="http://schemas.microsoft.com/office/drawing/2014/main" id="{91108276-F2E0-BC12-94FD-8CF38ABAAD5E}"/>
              </a:ext>
            </a:extLst>
          </p:cNvPr>
          <p:cNvSpPr txBox="1"/>
          <p:nvPr/>
        </p:nvSpPr>
        <p:spPr>
          <a:xfrm>
            <a:off x="262467" y="1727200"/>
            <a:ext cx="11743266"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combining the strengths of LSTM for time-series forecasting and Random Forest for classification, the system improves overall prediction accuracy for water quality parameters like pH, turbidity, and TDS.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use of LSTM enables the system to learn from past data, identifying long-term patterns and seasonal changes in water quality, which traditional classifiers cannot detect.</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use of LSTM enables the system to learn from past data, identifying long-term patterns and seasonal changes in water quality, which traditional classifiers cannot detect.</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Integrates real-time sensor inputs with historical datasets for better context-aware decision-making and forecasting.</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Early prediction of water pollution risks helps authorities take timely preventive actions, improving public health and resource planning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520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1062</TotalTime>
  <Words>1948</Words>
  <Application>Microsoft Office PowerPoint</Application>
  <PresentationFormat>Widescreen</PresentationFormat>
  <Paragraphs>167</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ABSTRACT </vt:lpstr>
      <vt:lpstr>PROBLEM STATEMENT</vt:lpstr>
      <vt:lpstr>OBJECTIVES</vt:lpstr>
      <vt:lpstr>LITERATURE SURVEY</vt:lpstr>
      <vt:lpstr>EXISTING SYSTEM</vt:lpstr>
      <vt:lpstr>Disadvantages </vt:lpstr>
      <vt:lpstr>PROPOSED SYSTEM</vt:lpstr>
      <vt:lpstr>Advantages</vt:lpstr>
      <vt:lpstr>PowerPoint Presentation</vt:lpstr>
      <vt:lpstr>Technologies &amp; ML Techniques Used in the Project</vt:lpstr>
      <vt:lpstr>Sample Code</vt:lpstr>
      <vt:lpstr>RESULT</vt:lpstr>
      <vt:lpstr>PowerPoint Presentation</vt:lpstr>
      <vt:lpstr>PowerPoint Presentation</vt:lpstr>
      <vt:lpstr>Future Enhancements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Eamani Amulya Priya</dc:creator>
  <cp:lastModifiedBy>pothugantinikhil7@outlook.com</cp:lastModifiedBy>
  <cp:revision>44</cp:revision>
  <dcterms:created xsi:type="dcterms:W3CDTF">2024-11-06T04:39:21Z</dcterms:created>
  <dcterms:modified xsi:type="dcterms:W3CDTF">2025-07-02T07:06:06Z</dcterms:modified>
</cp:coreProperties>
</file>